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9" r:id="rId10"/>
    <p:sldId id="264" r:id="rId11"/>
    <p:sldId id="270" r:id="rId12"/>
    <p:sldId id="265" r:id="rId13"/>
    <p:sldId id="267" r:id="rId14"/>
    <p:sldId id="272" r:id="rId15"/>
    <p:sldId id="268" r:id="rId16"/>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p:cViewPr varScale="1">
        <p:scale>
          <a:sx n="54" d="100"/>
          <a:sy n="54" d="100"/>
        </p:scale>
        <p:origin x="763" y="8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AEBAC2"/>
          </a:solidFill>
        </p:spPr>
        <p:txBody>
          <a:bodyPr wrap="square" lIns="0" tIns="0" rIns="0" bIns="0" rtlCol="0"/>
          <a:lstStyle/>
          <a:p>
            <a:endParaRPr/>
          </a:p>
        </p:txBody>
      </p:sp>
      <p:sp>
        <p:nvSpPr>
          <p:cNvPr id="17" name="bg object 17"/>
          <p:cNvSpPr/>
          <p:nvPr/>
        </p:nvSpPr>
        <p:spPr>
          <a:xfrm>
            <a:off x="50822" y="86184"/>
            <a:ext cx="18237200" cy="10201275"/>
          </a:xfrm>
          <a:custGeom>
            <a:avLst/>
            <a:gdLst/>
            <a:ahLst/>
            <a:cxnLst/>
            <a:rect l="l" t="t" r="r" b="b"/>
            <a:pathLst>
              <a:path w="18237200" h="10201275">
                <a:moveTo>
                  <a:pt x="18237175" y="10200815"/>
                </a:moveTo>
                <a:lnTo>
                  <a:pt x="0" y="10200815"/>
                </a:lnTo>
                <a:lnTo>
                  <a:pt x="18237175" y="0"/>
                </a:lnTo>
                <a:lnTo>
                  <a:pt x="18237175" y="10200815"/>
                </a:lnTo>
                <a:close/>
              </a:path>
            </a:pathLst>
          </a:custGeom>
          <a:solidFill>
            <a:srgbClr val="AEBAC2">
              <a:alpha val="6669"/>
            </a:srgbClr>
          </a:solidFill>
        </p:spPr>
        <p:txBody>
          <a:bodyPr wrap="square" lIns="0" tIns="0" rIns="0" bIns="0" rtlCol="0"/>
          <a:lstStyle/>
          <a:p>
            <a:endParaRPr/>
          </a:p>
        </p:txBody>
      </p:sp>
      <p:sp>
        <p:nvSpPr>
          <p:cNvPr id="18" name="bg object 18"/>
          <p:cNvSpPr/>
          <p:nvPr/>
        </p:nvSpPr>
        <p:spPr>
          <a:xfrm>
            <a:off x="979449" y="699642"/>
            <a:ext cx="17265015" cy="9587865"/>
          </a:xfrm>
          <a:custGeom>
            <a:avLst/>
            <a:gdLst/>
            <a:ahLst/>
            <a:cxnLst/>
            <a:rect l="l" t="t" r="r" b="b"/>
            <a:pathLst>
              <a:path w="17265015" h="9587865">
                <a:moveTo>
                  <a:pt x="74028" y="9587357"/>
                </a:moveTo>
                <a:lnTo>
                  <a:pt x="72948" y="9582023"/>
                </a:lnTo>
                <a:lnTo>
                  <a:pt x="64808" y="9569958"/>
                </a:lnTo>
                <a:lnTo>
                  <a:pt x="52743" y="9561817"/>
                </a:lnTo>
                <a:lnTo>
                  <a:pt x="37960" y="9558833"/>
                </a:lnTo>
                <a:lnTo>
                  <a:pt x="23190" y="9561817"/>
                </a:lnTo>
                <a:lnTo>
                  <a:pt x="11125" y="9569958"/>
                </a:lnTo>
                <a:lnTo>
                  <a:pt x="2984" y="9582023"/>
                </a:lnTo>
                <a:lnTo>
                  <a:pt x="1905" y="9587357"/>
                </a:lnTo>
                <a:lnTo>
                  <a:pt x="74028" y="9587357"/>
                </a:lnTo>
                <a:close/>
              </a:path>
              <a:path w="17265015" h="9587865">
                <a:moveTo>
                  <a:pt x="75933" y="9370504"/>
                </a:moveTo>
                <a:lnTo>
                  <a:pt x="72948" y="9355734"/>
                </a:lnTo>
                <a:lnTo>
                  <a:pt x="64808" y="9343657"/>
                </a:lnTo>
                <a:lnTo>
                  <a:pt x="52743" y="9335529"/>
                </a:lnTo>
                <a:lnTo>
                  <a:pt x="37960" y="9332544"/>
                </a:lnTo>
                <a:lnTo>
                  <a:pt x="23190" y="9335529"/>
                </a:lnTo>
                <a:lnTo>
                  <a:pt x="11125" y="9343657"/>
                </a:lnTo>
                <a:lnTo>
                  <a:pt x="2984" y="9355734"/>
                </a:lnTo>
                <a:lnTo>
                  <a:pt x="0" y="9370504"/>
                </a:lnTo>
                <a:lnTo>
                  <a:pt x="2984" y="9385287"/>
                </a:lnTo>
                <a:lnTo>
                  <a:pt x="11125" y="9397352"/>
                </a:lnTo>
                <a:lnTo>
                  <a:pt x="23190" y="9405493"/>
                </a:lnTo>
                <a:lnTo>
                  <a:pt x="37960" y="9408477"/>
                </a:lnTo>
                <a:lnTo>
                  <a:pt x="52743" y="9405493"/>
                </a:lnTo>
                <a:lnTo>
                  <a:pt x="64808" y="9397352"/>
                </a:lnTo>
                <a:lnTo>
                  <a:pt x="72948" y="9385287"/>
                </a:lnTo>
                <a:lnTo>
                  <a:pt x="75933" y="9370504"/>
                </a:lnTo>
                <a:close/>
              </a:path>
              <a:path w="17265015" h="9587865">
                <a:moveTo>
                  <a:pt x="75933" y="9144216"/>
                </a:moveTo>
                <a:lnTo>
                  <a:pt x="72948" y="9129446"/>
                </a:lnTo>
                <a:lnTo>
                  <a:pt x="64808" y="9117368"/>
                </a:lnTo>
                <a:lnTo>
                  <a:pt x="52743" y="9109240"/>
                </a:lnTo>
                <a:lnTo>
                  <a:pt x="37960" y="9106256"/>
                </a:lnTo>
                <a:lnTo>
                  <a:pt x="23190" y="9109240"/>
                </a:lnTo>
                <a:lnTo>
                  <a:pt x="11125" y="9117368"/>
                </a:lnTo>
                <a:lnTo>
                  <a:pt x="2984" y="9129446"/>
                </a:lnTo>
                <a:lnTo>
                  <a:pt x="0" y="9144216"/>
                </a:lnTo>
                <a:lnTo>
                  <a:pt x="2984" y="9158999"/>
                </a:lnTo>
                <a:lnTo>
                  <a:pt x="11125" y="9171064"/>
                </a:lnTo>
                <a:lnTo>
                  <a:pt x="23190" y="9179204"/>
                </a:lnTo>
                <a:lnTo>
                  <a:pt x="37960" y="9182189"/>
                </a:lnTo>
                <a:lnTo>
                  <a:pt x="52743" y="9179204"/>
                </a:lnTo>
                <a:lnTo>
                  <a:pt x="64808" y="9171064"/>
                </a:lnTo>
                <a:lnTo>
                  <a:pt x="72948" y="9158999"/>
                </a:lnTo>
                <a:lnTo>
                  <a:pt x="75933" y="9144216"/>
                </a:lnTo>
                <a:close/>
              </a:path>
              <a:path w="17265015" h="9587865">
                <a:moveTo>
                  <a:pt x="75933" y="8917927"/>
                </a:moveTo>
                <a:lnTo>
                  <a:pt x="72948" y="8903144"/>
                </a:lnTo>
                <a:lnTo>
                  <a:pt x="64808" y="8891079"/>
                </a:lnTo>
                <a:lnTo>
                  <a:pt x="52743" y="8882951"/>
                </a:lnTo>
                <a:lnTo>
                  <a:pt x="37960" y="8879967"/>
                </a:lnTo>
                <a:lnTo>
                  <a:pt x="23190" y="8882951"/>
                </a:lnTo>
                <a:lnTo>
                  <a:pt x="11125" y="8891079"/>
                </a:lnTo>
                <a:lnTo>
                  <a:pt x="2984" y="8903144"/>
                </a:lnTo>
                <a:lnTo>
                  <a:pt x="0" y="8917927"/>
                </a:lnTo>
                <a:lnTo>
                  <a:pt x="2984" y="8932710"/>
                </a:lnTo>
                <a:lnTo>
                  <a:pt x="11125" y="8944775"/>
                </a:lnTo>
                <a:lnTo>
                  <a:pt x="23190" y="8952916"/>
                </a:lnTo>
                <a:lnTo>
                  <a:pt x="37960" y="8955888"/>
                </a:lnTo>
                <a:lnTo>
                  <a:pt x="52743" y="8952916"/>
                </a:lnTo>
                <a:lnTo>
                  <a:pt x="64808" y="8944775"/>
                </a:lnTo>
                <a:lnTo>
                  <a:pt x="72948" y="8932710"/>
                </a:lnTo>
                <a:lnTo>
                  <a:pt x="75933" y="8917927"/>
                </a:lnTo>
                <a:close/>
              </a:path>
              <a:path w="17265015" h="9587865">
                <a:moveTo>
                  <a:pt x="300278" y="9587357"/>
                </a:moveTo>
                <a:lnTo>
                  <a:pt x="299199" y="9582023"/>
                </a:lnTo>
                <a:lnTo>
                  <a:pt x="291071" y="9569958"/>
                </a:lnTo>
                <a:lnTo>
                  <a:pt x="279006" y="9561817"/>
                </a:lnTo>
                <a:lnTo>
                  <a:pt x="264223" y="9558833"/>
                </a:lnTo>
                <a:lnTo>
                  <a:pt x="249453" y="9561817"/>
                </a:lnTo>
                <a:lnTo>
                  <a:pt x="237388" y="9569958"/>
                </a:lnTo>
                <a:lnTo>
                  <a:pt x="229247" y="9582023"/>
                </a:lnTo>
                <a:lnTo>
                  <a:pt x="228168" y="9587357"/>
                </a:lnTo>
                <a:lnTo>
                  <a:pt x="300278" y="9587357"/>
                </a:lnTo>
                <a:close/>
              </a:path>
              <a:path w="17265015" h="9587865">
                <a:moveTo>
                  <a:pt x="302183" y="9370504"/>
                </a:moveTo>
                <a:lnTo>
                  <a:pt x="299199" y="9355734"/>
                </a:lnTo>
                <a:lnTo>
                  <a:pt x="291071" y="9343657"/>
                </a:lnTo>
                <a:lnTo>
                  <a:pt x="279006" y="9335529"/>
                </a:lnTo>
                <a:lnTo>
                  <a:pt x="264223" y="9332544"/>
                </a:lnTo>
                <a:lnTo>
                  <a:pt x="249453" y="9335529"/>
                </a:lnTo>
                <a:lnTo>
                  <a:pt x="237388" y="9343657"/>
                </a:lnTo>
                <a:lnTo>
                  <a:pt x="229247" y="9355734"/>
                </a:lnTo>
                <a:lnTo>
                  <a:pt x="226263" y="9370504"/>
                </a:lnTo>
                <a:lnTo>
                  <a:pt x="229247" y="9385287"/>
                </a:lnTo>
                <a:lnTo>
                  <a:pt x="237388" y="9397352"/>
                </a:lnTo>
                <a:lnTo>
                  <a:pt x="249453" y="9405493"/>
                </a:lnTo>
                <a:lnTo>
                  <a:pt x="264223" y="9408477"/>
                </a:lnTo>
                <a:lnTo>
                  <a:pt x="279006" y="9405493"/>
                </a:lnTo>
                <a:lnTo>
                  <a:pt x="291071" y="9397352"/>
                </a:lnTo>
                <a:lnTo>
                  <a:pt x="299199" y="9385287"/>
                </a:lnTo>
                <a:lnTo>
                  <a:pt x="302183" y="9370504"/>
                </a:lnTo>
                <a:close/>
              </a:path>
              <a:path w="17265015" h="9587865">
                <a:moveTo>
                  <a:pt x="302183" y="9144216"/>
                </a:moveTo>
                <a:lnTo>
                  <a:pt x="299199" y="9129446"/>
                </a:lnTo>
                <a:lnTo>
                  <a:pt x="291071" y="9117368"/>
                </a:lnTo>
                <a:lnTo>
                  <a:pt x="279006" y="9109240"/>
                </a:lnTo>
                <a:lnTo>
                  <a:pt x="264223" y="9106256"/>
                </a:lnTo>
                <a:lnTo>
                  <a:pt x="249453" y="9109240"/>
                </a:lnTo>
                <a:lnTo>
                  <a:pt x="237388" y="9117368"/>
                </a:lnTo>
                <a:lnTo>
                  <a:pt x="229247" y="9129446"/>
                </a:lnTo>
                <a:lnTo>
                  <a:pt x="226263" y="9144216"/>
                </a:lnTo>
                <a:lnTo>
                  <a:pt x="229247" y="9158999"/>
                </a:lnTo>
                <a:lnTo>
                  <a:pt x="237388" y="9171064"/>
                </a:lnTo>
                <a:lnTo>
                  <a:pt x="249453" y="9179204"/>
                </a:lnTo>
                <a:lnTo>
                  <a:pt x="264223" y="9182189"/>
                </a:lnTo>
                <a:lnTo>
                  <a:pt x="279006" y="9179204"/>
                </a:lnTo>
                <a:lnTo>
                  <a:pt x="291071" y="9171064"/>
                </a:lnTo>
                <a:lnTo>
                  <a:pt x="299199" y="9158999"/>
                </a:lnTo>
                <a:lnTo>
                  <a:pt x="302183" y="9144216"/>
                </a:lnTo>
                <a:close/>
              </a:path>
              <a:path w="17265015" h="9587865">
                <a:moveTo>
                  <a:pt x="302183" y="8917927"/>
                </a:moveTo>
                <a:lnTo>
                  <a:pt x="299199" y="8903144"/>
                </a:lnTo>
                <a:lnTo>
                  <a:pt x="291071" y="8891079"/>
                </a:lnTo>
                <a:lnTo>
                  <a:pt x="279006" y="8882951"/>
                </a:lnTo>
                <a:lnTo>
                  <a:pt x="264223" y="8879967"/>
                </a:lnTo>
                <a:lnTo>
                  <a:pt x="249453" y="8882951"/>
                </a:lnTo>
                <a:lnTo>
                  <a:pt x="237388" y="8891079"/>
                </a:lnTo>
                <a:lnTo>
                  <a:pt x="229247" y="8903144"/>
                </a:lnTo>
                <a:lnTo>
                  <a:pt x="226263" y="8917927"/>
                </a:lnTo>
                <a:lnTo>
                  <a:pt x="229247" y="8932710"/>
                </a:lnTo>
                <a:lnTo>
                  <a:pt x="237388" y="8944775"/>
                </a:lnTo>
                <a:lnTo>
                  <a:pt x="249453" y="8952916"/>
                </a:lnTo>
                <a:lnTo>
                  <a:pt x="264223" y="8955888"/>
                </a:lnTo>
                <a:lnTo>
                  <a:pt x="279006" y="8952916"/>
                </a:lnTo>
                <a:lnTo>
                  <a:pt x="291071" y="8944775"/>
                </a:lnTo>
                <a:lnTo>
                  <a:pt x="299199" y="8932710"/>
                </a:lnTo>
                <a:lnTo>
                  <a:pt x="302183" y="8917927"/>
                </a:lnTo>
                <a:close/>
              </a:path>
              <a:path w="17265015" h="9587865">
                <a:moveTo>
                  <a:pt x="526542" y="9587357"/>
                </a:moveTo>
                <a:lnTo>
                  <a:pt x="525462" y="9582023"/>
                </a:lnTo>
                <a:lnTo>
                  <a:pt x="517334" y="9569958"/>
                </a:lnTo>
                <a:lnTo>
                  <a:pt x="505269" y="9561817"/>
                </a:lnTo>
                <a:lnTo>
                  <a:pt x="490486" y="9558833"/>
                </a:lnTo>
                <a:lnTo>
                  <a:pt x="475716" y="9561817"/>
                </a:lnTo>
                <a:lnTo>
                  <a:pt x="463651" y="9569958"/>
                </a:lnTo>
                <a:lnTo>
                  <a:pt x="455510" y="9582023"/>
                </a:lnTo>
                <a:lnTo>
                  <a:pt x="454431" y="9587357"/>
                </a:lnTo>
                <a:lnTo>
                  <a:pt x="526542" y="9587357"/>
                </a:lnTo>
                <a:close/>
              </a:path>
              <a:path w="17265015" h="9587865">
                <a:moveTo>
                  <a:pt x="528447" y="9370504"/>
                </a:moveTo>
                <a:lnTo>
                  <a:pt x="525462" y="9355734"/>
                </a:lnTo>
                <a:lnTo>
                  <a:pt x="517334" y="9343657"/>
                </a:lnTo>
                <a:lnTo>
                  <a:pt x="505269" y="9335529"/>
                </a:lnTo>
                <a:lnTo>
                  <a:pt x="490486" y="9332544"/>
                </a:lnTo>
                <a:lnTo>
                  <a:pt x="475716" y="9335529"/>
                </a:lnTo>
                <a:lnTo>
                  <a:pt x="463651" y="9343657"/>
                </a:lnTo>
                <a:lnTo>
                  <a:pt x="455510" y="9355734"/>
                </a:lnTo>
                <a:lnTo>
                  <a:pt x="452526" y="9370504"/>
                </a:lnTo>
                <a:lnTo>
                  <a:pt x="455510" y="9385287"/>
                </a:lnTo>
                <a:lnTo>
                  <a:pt x="463651" y="9397352"/>
                </a:lnTo>
                <a:lnTo>
                  <a:pt x="475716" y="9405493"/>
                </a:lnTo>
                <a:lnTo>
                  <a:pt x="490486" y="9408477"/>
                </a:lnTo>
                <a:lnTo>
                  <a:pt x="505269" y="9405493"/>
                </a:lnTo>
                <a:lnTo>
                  <a:pt x="517334" y="9397352"/>
                </a:lnTo>
                <a:lnTo>
                  <a:pt x="525462" y="9385287"/>
                </a:lnTo>
                <a:lnTo>
                  <a:pt x="528447" y="9370504"/>
                </a:lnTo>
                <a:close/>
              </a:path>
              <a:path w="17265015" h="9587865">
                <a:moveTo>
                  <a:pt x="528447" y="9144216"/>
                </a:moveTo>
                <a:lnTo>
                  <a:pt x="525462" y="9129446"/>
                </a:lnTo>
                <a:lnTo>
                  <a:pt x="517334" y="9117368"/>
                </a:lnTo>
                <a:lnTo>
                  <a:pt x="505269" y="9109240"/>
                </a:lnTo>
                <a:lnTo>
                  <a:pt x="490486" y="9106256"/>
                </a:lnTo>
                <a:lnTo>
                  <a:pt x="475716" y="9109240"/>
                </a:lnTo>
                <a:lnTo>
                  <a:pt x="463651" y="9117368"/>
                </a:lnTo>
                <a:lnTo>
                  <a:pt x="455510" y="9129446"/>
                </a:lnTo>
                <a:lnTo>
                  <a:pt x="452526" y="9144216"/>
                </a:lnTo>
                <a:lnTo>
                  <a:pt x="455510" y="9158999"/>
                </a:lnTo>
                <a:lnTo>
                  <a:pt x="463651" y="9171064"/>
                </a:lnTo>
                <a:lnTo>
                  <a:pt x="475716" y="9179204"/>
                </a:lnTo>
                <a:lnTo>
                  <a:pt x="490486" y="9182189"/>
                </a:lnTo>
                <a:lnTo>
                  <a:pt x="505269" y="9179204"/>
                </a:lnTo>
                <a:lnTo>
                  <a:pt x="517334" y="9171064"/>
                </a:lnTo>
                <a:lnTo>
                  <a:pt x="525462" y="9158999"/>
                </a:lnTo>
                <a:lnTo>
                  <a:pt x="528447" y="9144216"/>
                </a:lnTo>
                <a:close/>
              </a:path>
              <a:path w="17265015" h="9587865">
                <a:moveTo>
                  <a:pt x="528447" y="8917927"/>
                </a:moveTo>
                <a:lnTo>
                  <a:pt x="525462" y="8903144"/>
                </a:lnTo>
                <a:lnTo>
                  <a:pt x="517334" y="8891079"/>
                </a:lnTo>
                <a:lnTo>
                  <a:pt x="505269" y="8882951"/>
                </a:lnTo>
                <a:lnTo>
                  <a:pt x="490486" y="8879967"/>
                </a:lnTo>
                <a:lnTo>
                  <a:pt x="475716" y="8882951"/>
                </a:lnTo>
                <a:lnTo>
                  <a:pt x="463651" y="8891079"/>
                </a:lnTo>
                <a:lnTo>
                  <a:pt x="455510" y="8903144"/>
                </a:lnTo>
                <a:lnTo>
                  <a:pt x="452526" y="8917927"/>
                </a:lnTo>
                <a:lnTo>
                  <a:pt x="455510" y="8932710"/>
                </a:lnTo>
                <a:lnTo>
                  <a:pt x="463651" y="8944775"/>
                </a:lnTo>
                <a:lnTo>
                  <a:pt x="475716" y="8952916"/>
                </a:lnTo>
                <a:lnTo>
                  <a:pt x="490486" y="8955888"/>
                </a:lnTo>
                <a:lnTo>
                  <a:pt x="505269" y="8952916"/>
                </a:lnTo>
                <a:lnTo>
                  <a:pt x="517334" y="8944775"/>
                </a:lnTo>
                <a:lnTo>
                  <a:pt x="525462" y="8932710"/>
                </a:lnTo>
                <a:lnTo>
                  <a:pt x="528447" y="8917927"/>
                </a:lnTo>
                <a:close/>
              </a:path>
              <a:path w="17265015" h="9587865">
                <a:moveTo>
                  <a:pt x="748068" y="9587357"/>
                </a:moveTo>
                <a:lnTo>
                  <a:pt x="746988" y="9582023"/>
                </a:lnTo>
                <a:lnTo>
                  <a:pt x="738860" y="9569958"/>
                </a:lnTo>
                <a:lnTo>
                  <a:pt x="726782" y="9561817"/>
                </a:lnTo>
                <a:lnTo>
                  <a:pt x="712012" y="9558833"/>
                </a:lnTo>
                <a:lnTo>
                  <a:pt x="697230" y="9561817"/>
                </a:lnTo>
                <a:lnTo>
                  <a:pt x="685165" y="9569958"/>
                </a:lnTo>
                <a:lnTo>
                  <a:pt x="677037" y="9582023"/>
                </a:lnTo>
                <a:lnTo>
                  <a:pt x="675957" y="9587357"/>
                </a:lnTo>
                <a:lnTo>
                  <a:pt x="748068" y="9587357"/>
                </a:lnTo>
                <a:close/>
              </a:path>
              <a:path w="17265015" h="9587865">
                <a:moveTo>
                  <a:pt x="749973" y="9370504"/>
                </a:moveTo>
                <a:lnTo>
                  <a:pt x="746988" y="9355734"/>
                </a:lnTo>
                <a:lnTo>
                  <a:pt x="738860" y="9343657"/>
                </a:lnTo>
                <a:lnTo>
                  <a:pt x="726782" y="9335529"/>
                </a:lnTo>
                <a:lnTo>
                  <a:pt x="712012" y="9332544"/>
                </a:lnTo>
                <a:lnTo>
                  <a:pt x="697230" y="9335529"/>
                </a:lnTo>
                <a:lnTo>
                  <a:pt x="685165" y="9343657"/>
                </a:lnTo>
                <a:lnTo>
                  <a:pt x="677037" y="9355734"/>
                </a:lnTo>
                <a:lnTo>
                  <a:pt x="674052" y="9370504"/>
                </a:lnTo>
                <a:lnTo>
                  <a:pt x="677037" y="9385287"/>
                </a:lnTo>
                <a:lnTo>
                  <a:pt x="685165" y="9397352"/>
                </a:lnTo>
                <a:lnTo>
                  <a:pt x="697230" y="9405493"/>
                </a:lnTo>
                <a:lnTo>
                  <a:pt x="712012" y="9408477"/>
                </a:lnTo>
                <a:lnTo>
                  <a:pt x="726782" y="9405493"/>
                </a:lnTo>
                <a:lnTo>
                  <a:pt x="738860" y="9397352"/>
                </a:lnTo>
                <a:lnTo>
                  <a:pt x="746988" y="9385287"/>
                </a:lnTo>
                <a:lnTo>
                  <a:pt x="749973" y="9370504"/>
                </a:lnTo>
                <a:close/>
              </a:path>
              <a:path w="17265015" h="9587865">
                <a:moveTo>
                  <a:pt x="749973" y="9144216"/>
                </a:moveTo>
                <a:lnTo>
                  <a:pt x="746988" y="9129446"/>
                </a:lnTo>
                <a:lnTo>
                  <a:pt x="738860" y="9117368"/>
                </a:lnTo>
                <a:lnTo>
                  <a:pt x="726782" y="9109240"/>
                </a:lnTo>
                <a:lnTo>
                  <a:pt x="712012" y="9106256"/>
                </a:lnTo>
                <a:lnTo>
                  <a:pt x="697230" y="9109240"/>
                </a:lnTo>
                <a:lnTo>
                  <a:pt x="685165" y="9117368"/>
                </a:lnTo>
                <a:lnTo>
                  <a:pt x="677037" y="9129446"/>
                </a:lnTo>
                <a:lnTo>
                  <a:pt x="674052" y="9144216"/>
                </a:lnTo>
                <a:lnTo>
                  <a:pt x="677037" y="9158999"/>
                </a:lnTo>
                <a:lnTo>
                  <a:pt x="685165" y="9171064"/>
                </a:lnTo>
                <a:lnTo>
                  <a:pt x="697230" y="9179204"/>
                </a:lnTo>
                <a:lnTo>
                  <a:pt x="712012" y="9182189"/>
                </a:lnTo>
                <a:lnTo>
                  <a:pt x="726782" y="9179204"/>
                </a:lnTo>
                <a:lnTo>
                  <a:pt x="738860" y="9171064"/>
                </a:lnTo>
                <a:lnTo>
                  <a:pt x="746988" y="9158999"/>
                </a:lnTo>
                <a:lnTo>
                  <a:pt x="749973" y="9144216"/>
                </a:lnTo>
                <a:close/>
              </a:path>
              <a:path w="17265015" h="9587865">
                <a:moveTo>
                  <a:pt x="749973" y="8917927"/>
                </a:moveTo>
                <a:lnTo>
                  <a:pt x="746988" y="8903144"/>
                </a:lnTo>
                <a:lnTo>
                  <a:pt x="738860" y="8891079"/>
                </a:lnTo>
                <a:lnTo>
                  <a:pt x="726782" y="8882951"/>
                </a:lnTo>
                <a:lnTo>
                  <a:pt x="712012" y="8879967"/>
                </a:lnTo>
                <a:lnTo>
                  <a:pt x="697230" y="8882951"/>
                </a:lnTo>
                <a:lnTo>
                  <a:pt x="685165" y="8891079"/>
                </a:lnTo>
                <a:lnTo>
                  <a:pt x="677037" y="8903144"/>
                </a:lnTo>
                <a:lnTo>
                  <a:pt x="674052" y="8917927"/>
                </a:lnTo>
                <a:lnTo>
                  <a:pt x="677037" y="8932710"/>
                </a:lnTo>
                <a:lnTo>
                  <a:pt x="685165" y="8944775"/>
                </a:lnTo>
                <a:lnTo>
                  <a:pt x="697230" y="8952916"/>
                </a:lnTo>
                <a:lnTo>
                  <a:pt x="712012" y="8955888"/>
                </a:lnTo>
                <a:lnTo>
                  <a:pt x="726782" y="8952916"/>
                </a:lnTo>
                <a:lnTo>
                  <a:pt x="738860" y="8944775"/>
                </a:lnTo>
                <a:lnTo>
                  <a:pt x="746988" y="8932710"/>
                </a:lnTo>
                <a:lnTo>
                  <a:pt x="749973" y="8917927"/>
                </a:lnTo>
                <a:close/>
              </a:path>
              <a:path w="17265015" h="9587865">
                <a:moveTo>
                  <a:pt x="974331" y="9587357"/>
                </a:moveTo>
                <a:lnTo>
                  <a:pt x="973251" y="9582023"/>
                </a:lnTo>
                <a:lnTo>
                  <a:pt x="965111" y="9569958"/>
                </a:lnTo>
                <a:lnTo>
                  <a:pt x="953046" y="9561817"/>
                </a:lnTo>
                <a:lnTo>
                  <a:pt x="938276" y="9558833"/>
                </a:lnTo>
                <a:lnTo>
                  <a:pt x="923493" y="9561817"/>
                </a:lnTo>
                <a:lnTo>
                  <a:pt x="911428" y="9569958"/>
                </a:lnTo>
                <a:lnTo>
                  <a:pt x="903300" y="9582023"/>
                </a:lnTo>
                <a:lnTo>
                  <a:pt x="902220" y="9587357"/>
                </a:lnTo>
                <a:lnTo>
                  <a:pt x="974331" y="9587357"/>
                </a:lnTo>
                <a:close/>
              </a:path>
              <a:path w="17265015" h="9587865">
                <a:moveTo>
                  <a:pt x="976236" y="9370504"/>
                </a:moveTo>
                <a:lnTo>
                  <a:pt x="973251" y="9355734"/>
                </a:lnTo>
                <a:lnTo>
                  <a:pt x="965111" y="9343657"/>
                </a:lnTo>
                <a:lnTo>
                  <a:pt x="953046" y="9335529"/>
                </a:lnTo>
                <a:lnTo>
                  <a:pt x="938276" y="9332544"/>
                </a:lnTo>
                <a:lnTo>
                  <a:pt x="923493" y="9335529"/>
                </a:lnTo>
                <a:lnTo>
                  <a:pt x="911428" y="9343657"/>
                </a:lnTo>
                <a:lnTo>
                  <a:pt x="903300" y="9355734"/>
                </a:lnTo>
                <a:lnTo>
                  <a:pt x="900315" y="9370504"/>
                </a:lnTo>
                <a:lnTo>
                  <a:pt x="903300" y="9385287"/>
                </a:lnTo>
                <a:lnTo>
                  <a:pt x="911428" y="9397352"/>
                </a:lnTo>
                <a:lnTo>
                  <a:pt x="923493" y="9405493"/>
                </a:lnTo>
                <a:lnTo>
                  <a:pt x="938276" y="9408477"/>
                </a:lnTo>
                <a:lnTo>
                  <a:pt x="953046" y="9405493"/>
                </a:lnTo>
                <a:lnTo>
                  <a:pt x="965111" y="9397352"/>
                </a:lnTo>
                <a:lnTo>
                  <a:pt x="973251" y="9385287"/>
                </a:lnTo>
                <a:lnTo>
                  <a:pt x="976236" y="9370504"/>
                </a:lnTo>
                <a:close/>
              </a:path>
              <a:path w="17265015" h="9587865">
                <a:moveTo>
                  <a:pt x="976236" y="9144216"/>
                </a:moveTo>
                <a:lnTo>
                  <a:pt x="973251" y="9129446"/>
                </a:lnTo>
                <a:lnTo>
                  <a:pt x="965111" y="9117368"/>
                </a:lnTo>
                <a:lnTo>
                  <a:pt x="953046" y="9109240"/>
                </a:lnTo>
                <a:lnTo>
                  <a:pt x="938276" y="9106256"/>
                </a:lnTo>
                <a:lnTo>
                  <a:pt x="923493" y="9109240"/>
                </a:lnTo>
                <a:lnTo>
                  <a:pt x="911428" y="9117368"/>
                </a:lnTo>
                <a:lnTo>
                  <a:pt x="903300" y="9129446"/>
                </a:lnTo>
                <a:lnTo>
                  <a:pt x="900315" y="9144216"/>
                </a:lnTo>
                <a:lnTo>
                  <a:pt x="903300" y="9158999"/>
                </a:lnTo>
                <a:lnTo>
                  <a:pt x="911428" y="9171064"/>
                </a:lnTo>
                <a:lnTo>
                  <a:pt x="923493" y="9179204"/>
                </a:lnTo>
                <a:lnTo>
                  <a:pt x="938276" y="9182189"/>
                </a:lnTo>
                <a:lnTo>
                  <a:pt x="953046" y="9179204"/>
                </a:lnTo>
                <a:lnTo>
                  <a:pt x="965111" y="9171064"/>
                </a:lnTo>
                <a:lnTo>
                  <a:pt x="973251" y="9158999"/>
                </a:lnTo>
                <a:lnTo>
                  <a:pt x="976236" y="9144216"/>
                </a:lnTo>
                <a:close/>
              </a:path>
              <a:path w="17265015" h="9587865">
                <a:moveTo>
                  <a:pt x="976236" y="8917927"/>
                </a:moveTo>
                <a:lnTo>
                  <a:pt x="973251" y="8903144"/>
                </a:lnTo>
                <a:lnTo>
                  <a:pt x="965111" y="8891079"/>
                </a:lnTo>
                <a:lnTo>
                  <a:pt x="953046" y="8882951"/>
                </a:lnTo>
                <a:lnTo>
                  <a:pt x="938276" y="8879967"/>
                </a:lnTo>
                <a:lnTo>
                  <a:pt x="923493" y="8882951"/>
                </a:lnTo>
                <a:lnTo>
                  <a:pt x="911428" y="8891079"/>
                </a:lnTo>
                <a:lnTo>
                  <a:pt x="903300" y="8903144"/>
                </a:lnTo>
                <a:lnTo>
                  <a:pt x="900315" y="8917927"/>
                </a:lnTo>
                <a:lnTo>
                  <a:pt x="903300" y="8932710"/>
                </a:lnTo>
                <a:lnTo>
                  <a:pt x="911428" y="8944775"/>
                </a:lnTo>
                <a:lnTo>
                  <a:pt x="923493" y="8952916"/>
                </a:lnTo>
                <a:lnTo>
                  <a:pt x="938276" y="8955888"/>
                </a:lnTo>
                <a:lnTo>
                  <a:pt x="953046" y="8952916"/>
                </a:lnTo>
                <a:lnTo>
                  <a:pt x="965111" y="8944775"/>
                </a:lnTo>
                <a:lnTo>
                  <a:pt x="973251" y="8932710"/>
                </a:lnTo>
                <a:lnTo>
                  <a:pt x="976236" y="8917927"/>
                </a:lnTo>
                <a:close/>
              </a:path>
              <a:path w="17265015" h="9587865">
                <a:moveTo>
                  <a:pt x="1200594" y="9587357"/>
                </a:moveTo>
                <a:lnTo>
                  <a:pt x="1199515" y="9582023"/>
                </a:lnTo>
                <a:lnTo>
                  <a:pt x="1191374" y="9569958"/>
                </a:lnTo>
                <a:lnTo>
                  <a:pt x="1179309" y="9561817"/>
                </a:lnTo>
                <a:lnTo>
                  <a:pt x="1164539" y="9558833"/>
                </a:lnTo>
                <a:lnTo>
                  <a:pt x="1149756" y="9561817"/>
                </a:lnTo>
                <a:lnTo>
                  <a:pt x="1137691" y="9569958"/>
                </a:lnTo>
                <a:lnTo>
                  <a:pt x="1129550" y="9582023"/>
                </a:lnTo>
                <a:lnTo>
                  <a:pt x="1128483" y="9587357"/>
                </a:lnTo>
                <a:lnTo>
                  <a:pt x="1200594" y="9587357"/>
                </a:lnTo>
                <a:close/>
              </a:path>
              <a:path w="17265015" h="9587865">
                <a:moveTo>
                  <a:pt x="1202499" y="9370504"/>
                </a:moveTo>
                <a:lnTo>
                  <a:pt x="1199515" y="9355734"/>
                </a:lnTo>
                <a:lnTo>
                  <a:pt x="1191374" y="9343657"/>
                </a:lnTo>
                <a:lnTo>
                  <a:pt x="1179309" y="9335529"/>
                </a:lnTo>
                <a:lnTo>
                  <a:pt x="1164539" y="9332544"/>
                </a:lnTo>
                <a:lnTo>
                  <a:pt x="1149756" y="9335529"/>
                </a:lnTo>
                <a:lnTo>
                  <a:pt x="1137691" y="9343657"/>
                </a:lnTo>
                <a:lnTo>
                  <a:pt x="1129550" y="9355734"/>
                </a:lnTo>
                <a:lnTo>
                  <a:pt x="1126578" y="9370504"/>
                </a:lnTo>
                <a:lnTo>
                  <a:pt x="1129550" y="9385287"/>
                </a:lnTo>
                <a:lnTo>
                  <a:pt x="1137691" y="9397352"/>
                </a:lnTo>
                <a:lnTo>
                  <a:pt x="1149756" y="9405493"/>
                </a:lnTo>
                <a:lnTo>
                  <a:pt x="1164539" y="9408477"/>
                </a:lnTo>
                <a:lnTo>
                  <a:pt x="1179309" y="9405493"/>
                </a:lnTo>
                <a:lnTo>
                  <a:pt x="1191374" y="9397352"/>
                </a:lnTo>
                <a:lnTo>
                  <a:pt x="1199515" y="9385287"/>
                </a:lnTo>
                <a:lnTo>
                  <a:pt x="1202499" y="9370504"/>
                </a:lnTo>
                <a:close/>
              </a:path>
              <a:path w="17265015" h="9587865">
                <a:moveTo>
                  <a:pt x="1202499" y="9144216"/>
                </a:moveTo>
                <a:lnTo>
                  <a:pt x="1199515" y="9129446"/>
                </a:lnTo>
                <a:lnTo>
                  <a:pt x="1191374" y="9117368"/>
                </a:lnTo>
                <a:lnTo>
                  <a:pt x="1179309" y="9109240"/>
                </a:lnTo>
                <a:lnTo>
                  <a:pt x="1164539" y="9106256"/>
                </a:lnTo>
                <a:lnTo>
                  <a:pt x="1149756" y="9109240"/>
                </a:lnTo>
                <a:lnTo>
                  <a:pt x="1137691" y="9117368"/>
                </a:lnTo>
                <a:lnTo>
                  <a:pt x="1129550" y="9129446"/>
                </a:lnTo>
                <a:lnTo>
                  <a:pt x="1126578" y="9144216"/>
                </a:lnTo>
                <a:lnTo>
                  <a:pt x="1129550" y="9158999"/>
                </a:lnTo>
                <a:lnTo>
                  <a:pt x="1137691" y="9171064"/>
                </a:lnTo>
                <a:lnTo>
                  <a:pt x="1149756" y="9179204"/>
                </a:lnTo>
                <a:lnTo>
                  <a:pt x="1164539" y="9182189"/>
                </a:lnTo>
                <a:lnTo>
                  <a:pt x="1179309" y="9179204"/>
                </a:lnTo>
                <a:lnTo>
                  <a:pt x="1191374" y="9171064"/>
                </a:lnTo>
                <a:lnTo>
                  <a:pt x="1199515" y="9158999"/>
                </a:lnTo>
                <a:lnTo>
                  <a:pt x="1202499" y="9144216"/>
                </a:lnTo>
                <a:close/>
              </a:path>
              <a:path w="17265015" h="9587865">
                <a:moveTo>
                  <a:pt x="1202499" y="8917927"/>
                </a:moveTo>
                <a:lnTo>
                  <a:pt x="1199515" y="8903144"/>
                </a:lnTo>
                <a:lnTo>
                  <a:pt x="1191374" y="8891079"/>
                </a:lnTo>
                <a:lnTo>
                  <a:pt x="1179309" y="8882951"/>
                </a:lnTo>
                <a:lnTo>
                  <a:pt x="1164539" y="8879967"/>
                </a:lnTo>
                <a:lnTo>
                  <a:pt x="1149756" y="8882951"/>
                </a:lnTo>
                <a:lnTo>
                  <a:pt x="1137691" y="8891079"/>
                </a:lnTo>
                <a:lnTo>
                  <a:pt x="1129550" y="8903144"/>
                </a:lnTo>
                <a:lnTo>
                  <a:pt x="1126578" y="8917927"/>
                </a:lnTo>
                <a:lnTo>
                  <a:pt x="1129550" y="8932710"/>
                </a:lnTo>
                <a:lnTo>
                  <a:pt x="1137691" y="8944775"/>
                </a:lnTo>
                <a:lnTo>
                  <a:pt x="1149756" y="8952916"/>
                </a:lnTo>
                <a:lnTo>
                  <a:pt x="1164539" y="8955888"/>
                </a:lnTo>
                <a:lnTo>
                  <a:pt x="1179309" y="8952916"/>
                </a:lnTo>
                <a:lnTo>
                  <a:pt x="1191374" y="8944775"/>
                </a:lnTo>
                <a:lnTo>
                  <a:pt x="1199515" y="8932710"/>
                </a:lnTo>
                <a:lnTo>
                  <a:pt x="1202499" y="8917927"/>
                </a:lnTo>
                <a:close/>
              </a:path>
              <a:path w="17265015" h="9587865">
                <a:moveTo>
                  <a:pt x="1424127" y="9587357"/>
                </a:moveTo>
                <a:lnTo>
                  <a:pt x="1423047" y="9582023"/>
                </a:lnTo>
                <a:lnTo>
                  <a:pt x="1414919" y="9569958"/>
                </a:lnTo>
                <a:lnTo>
                  <a:pt x="1402842" y="9561817"/>
                </a:lnTo>
                <a:lnTo>
                  <a:pt x="1388071" y="9558833"/>
                </a:lnTo>
                <a:lnTo>
                  <a:pt x="1373289" y="9561817"/>
                </a:lnTo>
                <a:lnTo>
                  <a:pt x="1361224" y="9569958"/>
                </a:lnTo>
                <a:lnTo>
                  <a:pt x="1353096" y="9582023"/>
                </a:lnTo>
                <a:lnTo>
                  <a:pt x="1352016" y="9587357"/>
                </a:lnTo>
                <a:lnTo>
                  <a:pt x="1424127" y="9587357"/>
                </a:lnTo>
                <a:close/>
              </a:path>
              <a:path w="17265015" h="9587865">
                <a:moveTo>
                  <a:pt x="1426032" y="9370504"/>
                </a:moveTo>
                <a:lnTo>
                  <a:pt x="1423047" y="9355734"/>
                </a:lnTo>
                <a:lnTo>
                  <a:pt x="1414919" y="9343657"/>
                </a:lnTo>
                <a:lnTo>
                  <a:pt x="1402842" y="9335529"/>
                </a:lnTo>
                <a:lnTo>
                  <a:pt x="1388071" y="9332544"/>
                </a:lnTo>
                <a:lnTo>
                  <a:pt x="1373289" y="9335529"/>
                </a:lnTo>
                <a:lnTo>
                  <a:pt x="1361224" y="9343657"/>
                </a:lnTo>
                <a:lnTo>
                  <a:pt x="1353096" y="9355734"/>
                </a:lnTo>
                <a:lnTo>
                  <a:pt x="1350111" y="9370504"/>
                </a:lnTo>
                <a:lnTo>
                  <a:pt x="1353096" y="9385287"/>
                </a:lnTo>
                <a:lnTo>
                  <a:pt x="1361224" y="9397352"/>
                </a:lnTo>
                <a:lnTo>
                  <a:pt x="1373289" y="9405493"/>
                </a:lnTo>
                <a:lnTo>
                  <a:pt x="1388071" y="9408477"/>
                </a:lnTo>
                <a:lnTo>
                  <a:pt x="1402842" y="9405493"/>
                </a:lnTo>
                <a:lnTo>
                  <a:pt x="1414919" y="9397352"/>
                </a:lnTo>
                <a:lnTo>
                  <a:pt x="1423047" y="9385287"/>
                </a:lnTo>
                <a:lnTo>
                  <a:pt x="1426032" y="9370504"/>
                </a:lnTo>
                <a:close/>
              </a:path>
              <a:path w="17265015" h="9587865">
                <a:moveTo>
                  <a:pt x="1426032" y="9144216"/>
                </a:moveTo>
                <a:lnTo>
                  <a:pt x="1423047" y="9129446"/>
                </a:lnTo>
                <a:lnTo>
                  <a:pt x="1414919" y="9117368"/>
                </a:lnTo>
                <a:lnTo>
                  <a:pt x="1402842" y="9109240"/>
                </a:lnTo>
                <a:lnTo>
                  <a:pt x="1388071" y="9106256"/>
                </a:lnTo>
                <a:lnTo>
                  <a:pt x="1373289" y="9109240"/>
                </a:lnTo>
                <a:lnTo>
                  <a:pt x="1361224" y="9117368"/>
                </a:lnTo>
                <a:lnTo>
                  <a:pt x="1353096" y="9129446"/>
                </a:lnTo>
                <a:lnTo>
                  <a:pt x="1350111" y="9144216"/>
                </a:lnTo>
                <a:lnTo>
                  <a:pt x="1353096" y="9158999"/>
                </a:lnTo>
                <a:lnTo>
                  <a:pt x="1361224" y="9171064"/>
                </a:lnTo>
                <a:lnTo>
                  <a:pt x="1373289" y="9179204"/>
                </a:lnTo>
                <a:lnTo>
                  <a:pt x="1388071" y="9182189"/>
                </a:lnTo>
                <a:lnTo>
                  <a:pt x="1402842" y="9179204"/>
                </a:lnTo>
                <a:lnTo>
                  <a:pt x="1414919" y="9171064"/>
                </a:lnTo>
                <a:lnTo>
                  <a:pt x="1423047" y="9158999"/>
                </a:lnTo>
                <a:lnTo>
                  <a:pt x="1426032" y="9144216"/>
                </a:lnTo>
                <a:close/>
              </a:path>
              <a:path w="17265015" h="9587865">
                <a:moveTo>
                  <a:pt x="1426032" y="8917927"/>
                </a:moveTo>
                <a:lnTo>
                  <a:pt x="1423047" y="8903144"/>
                </a:lnTo>
                <a:lnTo>
                  <a:pt x="1414919" y="8891079"/>
                </a:lnTo>
                <a:lnTo>
                  <a:pt x="1402842" y="8882951"/>
                </a:lnTo>
                <a:lnTo>
                  <a:pt x="1388071" y="8879967"/>
                </a:lnTo>
                <a:lnTo>
                  <a:pt x="1373289" y="8882951"/>
                </a:lnTo>
                <a:lnTo>
                  <a:pt x="1361224" y="8891079"/>
                </a:lnTo>
                <a:lnTo>
                  <a:pt x="1353096" y="8903144"/>
                </a:lnTo>
                <a:lnTo>
                  <a:pt x="1350111" y="8917927"/>
                </a:lnTo>
                <a:lnTo>
                  <a:pt x="1353096" y="8932710"/>
                </a:lnTo>
                <a:lnTo>
                  <a:pt x="1361224" y="8944775"/>
                </a:lnTo>
                <a:lnTo>
                  <a:pt x="1373289" y="8952916"/>
                </a:lnTo>
                <a:lnTo>
                  <a:pt x="1388071" y="8955888"/>
                </a:lnTo>
                <a:lnTo>
                  <a:pt x="1402842" y="8952916"/>
                </a:lnTo>
                <a:lnTo>
                  <a:pt x="1414919" y="8944775"/>
                </a:lnTo>
                <a:lnTo>
                  <a:pt x="1423047" y="8932710"/>
                </a:lnTo>
                <a:lnTo>
                  <a:pt x="1426032" y="8917927"/>
                </a:lnTo>
                <a:close/>
              </a:path>
              <a:path w="17265015" h="9587865">
                <a:moveTo>
                  <a:pt x="1650390" y="9587357"/>
                </a:moveTo>
                <a:lnTo>
                  <a:pt x="1649310" y="9582023"/>
                </a:lnTo>
                <a:lnTo>
                  <a:pt x="1641170" y="9569958"/>
                </a:lnTo>
                <a:lnTo>
                  <a:pt x="1629105" y="9561817"/>
                </a:lnTo>
                <a:lnTo>
                  <a:pt x="1614335" y="9558833"/>
                </a:lnTo>
                <a:lnTo>
                  <a:pt x="1599552" y="9561817"/>
                </a:lnTo>
                <a:lnTo>
                  <a:pt x="1587487" y="9569958"/>
                </a:lnTo>
                <a:lnTo>
                  <a:pt x="1579359" y="9582023"/>
                </a:lnTo>
                <a:lnTo>
                  <a:pt x="1578279" y="9587357"/>
                </a:lnTo>
                <a:lnTo>
                  <a:pt x="1650390" y="9587357"/>
                </a:lnTo>
                <a:close/>
              </a:path>
              <a:path w="17265015" h="9587865">
                <a:moveTo>
                  <a:pt x="1652295" y="9370504"/>
                </a:moveTo>
                <a:lnTo>
                  <a:pt x="1649310" y="9355734"/>
                </a:lnTo>
                <a:lnTo>
                  <a:pt x="1641170" y="9343657"/>
                </a:lnTo>
                <a:lnTo>
                  <a:pt x="1629105" y="9335529"/>
                </a:lnTo>
                <a:lnTo>
                  <a:pt x="1614335" y="9332544"/>
                </a:lnTo>
                <a:lnTo>
                  <a:pt x="1599552" y="9335529"/>
                </a:lnTo>
                <a:lnTo>
                  <a:pt x="1587487" y="9343657"/>
                </a:lnTo>
                <a:lnTo>
                  <a:pt x="1579359" y="9355734"/>
                </a:lnTo>
                <a:lnTo>
                  <a:pt x="1576374" y="9370504"/>
                </a:lnTo>
                <a:lnTo>
                  <a:pt x="1579359" y="9385287"/>
                </a:lnTo>
                <a:lnTo>
                  <a:pt x="1587487" y="9397352"/>
                </a:lnTo>
                <a:lnTo>
                  <a:pt x="1599552" y="9405493"/>
                </a:lnTo>
                <a:lnTo>
                  <a:pt x="1614335" y="9408477"/>
                </a:lnTo>
                <a:lnTo>
                  <a:pt x="1629105" y="9405493"/>
                </a:lnTo>
                <a:lnTo>
                  <a:pt x="1641170" y="9397352"/>
                </a:lnTo>
                <a:lnTo>
                  <a:pt x="1649310" y="9385287"/>
                </a:lnTo>
                <a:lnTo>
                  <a:pt x="1652295" y="9370504"/>
                </a:lnTo>
                <a:close/>
              </a:path>
              <a:path w="17265015" h="9587865">
                <a:moveTo>
                  <a:pt x="1652295" y="9144216"/>
                </a:moveTo>
                <a:lnTo>
                  <a:pt x="1649310" y="9129446"/>
                </a:lnTo>
                <a:lnTo>
                  <a:pt x="1641170" y="9117368"/>
                </a:lnTo>
                <a:lnTo>
                  <a:pt x="1629105" y="9109240"/>
                </a:lnTo>
                <a:lnTo>
                  <a:pt x="1614335" y="9106256"/>
                </a:lnTo>
                <a:lnTo>
                  <a:pt x="1599552" y="9109240"/>
                </a:lnTo>
                <a:lnTo>
                  <a:pt x="1587487" y="9117368"/>
                </a:lnTo>
                <a:lnTo>
                  <a:pt x="1579359" y="9129446"/>
                </a:lnTo>
                <a:lnTo>
                  <a:pt x="1576374" y="9144216"/>
                </a:lnTo>
                <a:lnTo>
                  <a:pt x="1579359" y="9158999"/>
                </a:lnTo>
                <a:lnTo>
                  <a:pt x="1587487" y="9171064"/>
                </a:lnTo>
                <a:lnTo>
                  <a:pt x="1599552" y="9179204"/>
                </a:lnTo>
                <a:lnTo>
                  <a:pt x="1614335" y="9182189"/>
                </a:lnTo>
                <a:lnTo>
                  <a:pt x="1629105" y="9179204"/>
                </a:lnTo>
                <a:lnTo>
                  <a:pt x="1641170" y="9171064"/>
                </a:lnTo>
                <a:lnTo>
                  <a:pt x="1649310" y="9158999"/>
                </a:lnTo>
                <a:lnTo>
                  <a:pt x="1652295" y="9144216"/>
                </a:lnTo>
                <a:close/>
              </a:path>
              <a:path w="17265015" h="9587865">
                <a:moveTo>
                  <a:pt x="1652295" y="8917927"/>
                </a:moveTo>
                <a:lnTo>
                  <a:pt x="1649310" y="8903144"/>
                </a:lnTo>
                <a:lnTo>
                  <a:pt x="1641170" y="8891079"/>
                </a:lnTo>
                <a:lnTo>
                  <a:pt x="1629105" y="8882951"/>
                </a:lnTo>
                <a:lnTo>
                  <a:pt x="1614335" y="8879967"/>
                </a:lnTo>
                <a:lnTo>
                  <a:pt x="1599552" y="8882951"/>
                </a:lnTo>
                <a:lnTo>
                  <a:pt x="1587487" y="8891079"/>
                </a:lnTo>
                <a:lnTo>
                  <a:pt x="1579359" y="8903144"/>
                </a:lnTo>
                <a:lnTo>
                  <a:pt x="1576374" y="8917927"/>
                </a:lnTo>
                <a:lnTo>
                  <a:pt x="1579359" y="8932710"/>
                </a:lnTo>
                <a:lnTo>
                  <a:pt x="1587487" y="8944775"/>
                </a:lnTo>
                <a:lnTo>
                  <a:pt x="1599552" y="8952916"/>
                </a:lnTo>
                <a:lnTo>
                  <a:pt x="1614335" y="8955888"/>
                </a:lnTo>
                <a:lnTo>
                  <a:pt x="1629105" y="8952916"/>
                </a:lnTo>
                <a:lnTo>
                  <a:pt x="1641170" y="8944775"/>
                </a:lnTo>
                <a:lnTo>
                  <a:pt x="1649310" y="8932710"/>
                </a:lnTo>
                <a:lnTo>
                  <a:pt x="1652295" y="8917927"/>
                </a:lnTo>
                <a:close/>
              </a:path>
              <a:path w="17265015" h="9587865">
                <a:moveTo>
                  <a:pt x="1876653" y="9587357"/>
                </a:moveTo>
                <a:lnTo>
                  <a:pt x="1875574" y="9582023"/>
                </a:lnTo>
                <a:lnTo>
                  <a:pt x="1867433" y="9569958"/>
                </a:lnTo>
                <a:lnTo>
                  <a:pt x="1855368" y="9561817"/>
                </a:lnTo>
                <a:lnTo>
                  <a:pt x="1840598" y="9558833"/>
                </a:lnTo>
                <a:lnTo>
                  <a:pt x="1825815" y="9561817"/>
                </a:lnTo>
                <a:lnTo>
                  <a:pt x="1813750" y="9569958"/>
                </a:lnTo>
                <a:lnTo>
                  <a:pt x="1805609" y="9582023"/>
                </a:lnTo>
                <a:lnTo>
                  <a:pt x="1804530" y="9587357"/>
                </a:lnTo>
                <a:lnTo>
                  <a:pt x="1876653" y="9587357"/>
                </a:lnTo>
                <a:close/>
              </a:path>
              <a:path w="17265015" h="9587865">
                <a:moveTo>
                  <a:pt x="1878558" y="9370504"/>
                </a:moveTo>
                <a:lnTo>
                  <a:pt x="1875574" y="9355734"/>
                </a:lnTo>
                <a:lnTo>
                  <a:pt x="1867433" y="9343657"/>
                </a:lnTo>
                <a:lnTo>
                  <a:pt x="1855368" y="9335529"/>
                </a:lnTo>
                <a:lnTo>
                  <a:pt x="1840598" y="9332544"/>
                </a:lnTo>
                <a:lnTo>
                  <a:pt x="1825815" y="9335529"/>
                </a:lnTo>
                <a:lnTo>
                  <a:pt x="1813750" y="9343657"/>
                </a:lnTo>
                <a:lnTo>
                  <a:pt x="1805609" y="9355734"/>
                </a:lnTo>
                <a:lnTo>
                  <a:pt x="1802625" y="9370504"/>
                </a:lnTo>
                <a:lnTo>
                  <a:pt x="1805609" y="9385287"/>
                </a:lnTo>
                <a:lnTo>
                  <a:pt x="1813750" y="9397352"/>
                </a:lnTo>
                <a:lnTo>
                  <a:pt x="1825815" y="9405493"/>
                </a:lnTo>
                <a:lnTo>
                  <a:pt x="1840598" y="9408477"/>
                </a:lnTo>
                <a:lnTo>
                  <a:pt x="1855368" y="9405493"/>
                </a:lnTo>
                <a:lnTo>
                  <a:pt x="1867433" y="9397352"/>
                </a:lnTo>
                <a:lnTo>
                  <a:pt x="1875574" y="9385287"/>
                </a:lnTo>
                <a:lnTo>
                  <a:pt x="1878558" y="9370504"/>
                </a:lnTo>
                <a:close/>
              </a:path>
              <a:path w="17265015" h="9587865">
                <a:moveTo>
                  <a:pt x="1878558" y="9144216"/>
                </a:moveTo>
                <a:lnTo>
                  <a:pt x="1875574" y="9129446"/>
                </a:lnTo>
                <a:lnTo>
                  <a:pt x="1867433" y="9117368"/>
                </a:lnTo>
                <a:lnTo>
                  <a:pt x="1855368" y="9109240"/>
                </a:lnTo>
                <a:lnTo>
                  <a:pt x="1840598" y="9106256"/>
                </a:lnTo>
                <a:lnTo>
                  <a:pt x="1825815" y="9109240"/>
                </a:lnTo>
                <a:lnTo>
                  <a:pt x="1813750" y="9117368"/>
                </a:lnTo>
                <a:lnTo>
                  <a:pt x="1805609" y="9129446"/>
                </a:lnTo>
                <a:lnTo>
                  <a:pt x="1802625" y="9144216"/>
                </a:lnTo>
                <a:lnTo>
                  <a:pt x="1805609" y="9158999"/>
                </a:lnTo>
                <a:lnTo>
                  <a:pt x="1813750" y="9171064"/>
                </a:lnTo>
                <a:lnTo>
                  <a:pt x="1825815" y="9179204"/>
                </a:lnTo>
                <a:lnTo>
                  <a:pt x="1840598" y="9182189"/>
                </a:lnTo>
                <a:lnTo>
                  <a:pt x="1855368" y="9179204"/>
                </a:lnTo>
                <a:lnTo>
                  <a:pt x="1867433" y="9171064"/>
                </a:lnTo>
                <a:lnTo>
                  <a:pt x="1875574" y="9158999"/>
                </a:lnTo>
                <a:lnTo>
                  <a:pt x="1878558" y="9144216"/>
                </a:lnTo>
                <a:close/>
              </a:path>
              <a:path w="17265015" h="9587865">
                <a:moveTo>
                  <a:pt x="1878558" y="8917927"/>
                </a:moveTo>
                <a:lnTo>
                  <a:pt x="1875574" y="8903144"/>
                </a:lnTo>
                <a:lnTo>
                  <a:pt x="1867433" y="8891079"/>
                </a:lnTo>
                <a:lnTo>
                  <a:pt x="1855368" y="8882951"/>
                </a:lnTo>
                <a:lnTo>
                  <a:pt x="1840598" y="8879967"/>
                </a:lnTo>
                <a:lnTo>
                  <a:pt x="1825815" y="8882951"/>
                </a:lnTo>
                <a:lnTo>
                  <a:pt x="1813750" y="8891079"/>
                </a:lnTo>
                <a:lnTo>
                  <a:pt x="1805609" y="8903144"/>
                </a:lnTo>
                <a:lnTo>
                  <a:pt x="1802625" y="8917927"/>
                </a:lnTo>
                <a:lnTo>
                  <a:pt x="1805609" y="8932710"/>
                </a:lnTo>
                <a:lnTo>
                  <a:pt x="1813750" y="8944775"/>
                </a:lnTo>
                <a:lnTo>
                  <a:pt x="1825815" y="8952916"/>
                </a:lnTo>
                <a:lnTo>
                  <a:pt x="1840598" y="8955888"/>
                </a:lnTo>
                <a:lnTo>
                  <a:pt x="1855368" y="8952916"/>
                </a:lnTo>
                <a:lnTo>
                  <a:pt x="1867433" y="8944775"/>
                </a:lnTo>
                <a:lnTo>
                  <a:pt x="1875574" y="8932710"/>
                </a:lnTo>
                <a:lnTo>
                  <a:pt x="1878558" y="8917927"/>
                </a:lnTo>
                <a:close/>
              </a:path>
              <a:path w="17265015" h="9587865">
                <a:moveTo>
                  <a:pt x="2098179" y="9587357"/>
                </a:moveTo>
                <a:lnTo>
                  <a:pt x="2097100" y="9582023"/>
                </a:lnTo>
                <a:lnTo>
                  <a:pt x="2088959" y="9569958"/>
                </a:lnTo>
                <a:lnTo>
                  <a:pt x="2076894" y="9561817"/>
                </a:lnTo>
                <a:lnTo>
                  <a:pt x="2062111" y="9558833"/>
                </a:lnTo>
                <a:lnTo>
                  <a:pt x="2047341" y="9561817"/>
                </a:lnTo>
                <a:lnTo>
                  <a:pt x="2035276" y="9569958"/>
                </a:lnTo>
                <a:lnTo>
                  <a:pt x="2027135" y="9582023"/>
                </a:lnTo>
                <a:lnTo>
                  <a:pt x="2026056" y="9587357"/>
                </a:lnTo>
                <a:lnTo>
                  <a:pt x="2098179" y="9587357"/>
                </a:lnTo>
                <a:close/>
              </a:path>
              <a:path w="17265015" h="9587865">
                <a:moveTo>
                  <a:pt x="2100072" y="9370504"/>
                </a:moveTo>
                <a:lnTo>
                  <a:pt x="2097100" y="9355734"/>
                </a:lnTo>
                <a:lnTo>
                  <a:pt x="2088959" y="9343657"/>
                </a:lnTo>
                <a:lnTo>
                  <a:pt x="2076894" y="9335529"/>
                </a:lnTo>
                <a:lnTo>
                  <a:pt x="2062111" y="9332544"/>
                </a:lnTo>
                <a:lnTo>
                  <a:pt x="2047341" y="9335529"/>
                </a:lnTo>
                <a:lnTo>
                  <a:pt x="2035276" y="9343657"/>
                </a:lnTo>
                <a:lnTo>
                  <a:pt x="2027135" y="9355734"/>
                </a:lnTo>
                <a:lnTo>
                  <a:pt x="2024151" y="9370504"/>
                </a:lnTo>
                <a:lnTo>
                  <a:pt x="2027135" y="9385287"/>
                </a:lnTo>
                <a:lnTo>
                  <a:pt x="2035276" y="9397352"/>
                </a:lnTo>
                <a:lnTo>
                  <a:pt x="2047341" y="9405493"/>
                </a:lnTo>
                <a:lnTo>
                  <a:pt x="2062111" y="9408477"/>
                </a:lnTo>
                <a:lnTo>
                  <a:pt x="2076894" y="9405493"/>
                </a:lnTo>
                <a:lnTo>
                  <a:pt x="2088959" y="9397352"/>
                </a:lnTo>
                <a:lnTo>
                  <a:pt x="2097100" y="9385287"/>
                </a:lnTo>
                <a:lnTo>
                  <a:pt x="2100072" y="9370504"/>
                </a:lnTo>
                <a:close/>
              </a:path>
              <a:path w="17265015" h="9587865">
                <a:moveTo>
                  <a:pt x="2100072" y="9144216"/>
                </a:moveTo>
                <a:lnTo>
                  <a:pt x="2097100" y="9129446"/>
                </a:lnTo>
                <a:lnTo>
                  <a:pt x="2088959" y="9117368"/>
                </a:lnTo>
                <a:lnTo>
                  <a:pt x="2076894" y="9109240"/>
                </a:lnTo>
                <a:lnTo>
                  <a:pt x="2062111" y="9106256"/>
                </a:lnTo>
                <a:lnTo>
                  <a:pt x="2047341" y="9109240"/>
                </a:lnTo>
                <a:lnTo>
                  <a:pt x="2035276" y="9117368"/>
                </a:lnTo>
                <a:lnTo>
                  <a:pt x="2027135" y="9129446"/>
                </a:lnTo>
                <a:lnTo>
                  <a:pt x="2024151" y="9144216"/>
                </a:lnTo>
                <a:lnTo>
                  <a:pt x="2027135" y="9158999"/>
                </a:lnTo>
                <a:lnTo>
                  <a:pt x="2035276" y="9171064"/>
                </a:lnTo>
                <a:lnTo>
                  <a:pt x="2047341" y="9179204"/>
                </a:lnTo>
                <a:lnTo>
                  <a:pt x="2062111" y="9182189"/>
                </a:lnTo>
                <a:lnTo>
                  <a:pt x="2076894" y="9179204"/>
                </a:lnTo>
                <a:lnTo>
                  <a:pt x="2088959" y="9171064"/>
                </a:lnTo>
                <a:lnTo>
                  <a:pt x="2097100" y="9158999"/>
                </a:lnTo>
                <a:lnTo>
                  <a:pt x="2100072" y="9144216"/>
                </a:lnTo>
                <a:close/>
              </a:path>
              <a:path w="17265015" h="9587865">
                <a:moveTo>
                  <a:pt x="2100072" y="8917927"/>
                </a:moveTo>
                <a:lnTo>
                  <a:pt x="2097100" y="8903144"/>
                </a:lnTo>
                <a:lnTo>
                  <a:pt x="2088959" y="8891079"/>
                </a:lnTo>
                <a:lnTo>
                  <a:pt x="2076894" y="8882951"/>
                </a:lnTo>
                <a:lnTo>
                  <a:pt x="2062111" y="8879967"/>
                </a:lnTo>
                <a:lnTo>
                  <a:pt x="2047341" y="8882951"/>
                </a:lnTo>
                <a:lnTo>
                  <a:pt x="2035276" y="8891079"/>
                </a:lnTo>
                <a:lnTo>
                  <a:pt x="2027135" y="8903144"/>
                </a:lnTo>
                <a:lnTo>
                  <a:pt x="2024151" y="8917927"/>
                </a:lnTo>
                <a:lnTo>
                  <a:pt x="2027135" y="8932710"/>
                </a:lnTo>
                <a:lnTo>
                  <a:pt x="2035276" y="8944775"/>
                </a:lnTo>
                <a:lnTo>
                  <a:pt x="2047341" y="8952916"/>
                </a:lnTo>
                <a:lnTo>
                  <a:pt x="2062111" y="8955888"/>
                </a:lnTo>
                <a:lnTo>
                  <a:pt x="2076894" y="8952916"/>
                </a:lnTo>
                <a:lnTo>
                  <a:pt x="2088959" y="8944775"/>
                </a:lnTo>
                <a:lnTo>
                  <a:pt x="2097100" y="8932710"/>
                </a:lnTo>
                <a:lnTo>
                  <a:pt x="2100072" y="8917927"/>
                </a:lnTo>
                <a:close/>
              </a:path>
              <a:path w="17265015" h="9587865">
                <a:moveTo>
                  <a:pt x="2324430" y="9587357"/>
                </a:moveTo>
                <a:lnTo>
                  <a:pt x="2323350" y="9582023"/>
                </a:lnTo>
                <a:lnTo>
                  <a:pt x="2315222" y="9569958"/>
                </a:lnTo>
                <a:lnTo>
                  <a:pt x="2303157" y="9561817"/>
                </a:lnTo>
                <a:lnTo>
                  <a:pt x="2288375" y="9558833"/>
                </a:lnTo>
                <a:lnTo>
                  <a:pt x="2273604" y="9561817"/>
                </a:lnTo>
                <a:lnTo>
                  <a:pt x="2261539" y="9569958"/>
                </a:lnTo>
                <a:lnTo>
                  <a:pt x="2253399" y="9582023"/>
                </a:lnTo>
                <a:lnTo>
                  <a:pt x="2252319" y="9587357"/>
                </a:lnTo>
                <a:lnTo>
                  <a:pt x="2324430" y="9587357"/>
                </a:lnTo>
                <a:close/>
              </a:path>
              <a:path w="17265015" h="9587865">
                <a:moveTo>
                  <a:pt x="2326335" y="9370504"/>
                </a:moveTo>
                <a:lnTo>
                  <a:pt x="2323350" y="9355734"/>
                </a:lnTo>
                <a:lnTo>
                  <a:pt x="2315222" y="9343657"/>
                </a:lnTo>
                <a:lnTo>
                  <a:pt x="2303157" y="9335529"/>
                </a:lnTo>
                <a:lnTo>
                  <a:pt x="2288375" y="9332544"/>
                </a:lnTo>
                <a:lnTo>
                  <a:pt x="2273604" y="9335529"/>
                </a:lnTo>
                <a:lnTo>
                  <a:pt x="2261539" y="9343657"/>
                </a:lnTo>
                <a:lnTo>
                  <a:pt x="2253399" y="9355734"/>
                </a:lnTo>
                <a:lnTo>
                  <a:pt x="2250414" y="9370504"/>
                </a:lnTo>
                <a:lnTo>
                  <a:pt x="2253399" y="9385287"/>
                </a:lnTo>
                <a:lnTo>
                  <a:pt x="2261539" y="9397352"/>
                </a:lnTo>
                <a:lnTo>
                  <a:pt x="2273604" y="9405493"/>
                </a:lnTo>
                <a:lnTo>
                  <a:pt x="2288375" y="9408477"/>
                </a:lnTo>
                <a:lnTo>
                  <a:pt x="2303157" y="9405493"/>
                </a:lnTo>
                <a:lnTo>
                  <a:pt x="2315222" y="9397352"/>
                </a:lnTo>
                <a:lnTo>
                  <a:pt x="2323350" y="9385287"/>
                </a:lnTo>
                <a:lnTo>
                  <a:pt x="2326335" y="9370504"/>
                </a:lnTo>
                <a:close/>
              </a:path>
              <a:path w="17265015" h="9587865">
                <a:moveTo>
                  <a:pt x="2326335" y="9144216"/>
                </a:moveTo>
                <a:lnTo>
                  <a:pt x="2323350" y="9129446"/>
                </a:lnTo>
                <a:lnTo>
                  <a:pt x="2315222" y="9117368"/>
                </a:lnTo>
                <a:lnTo>
                  <a:pt x="2303157" y="9109240"/>
                </a:lnTo>
                <a:lnTo>
                  <a:pt x="2288375" y="9106256"/>
                </a:lnTo>
                <a:lnTo>
                  <a:pt x="2273604" y="9109240"/>
                </a:lnTo>
                <a:lnTo>
                  <a:pt x="2261539" y="9117368"/>
                </a:lnTo>
                <a:lnTo>
                  <a:pt x="2253399" y="9129446"/>
                </a:lnTo>
                <a:lnTo>
                  <a:pt x="2250414" y="9144216"/>
                </a:lnTo>
                <a:lnTo>
                  <a:pt x="2253399" y="9158999"/>
                </a:lnTo>
                <a:lnTo>
                  <a:pt x="2261539" y="9171064"/>
                </a:lnTo>
                <a:lnTo>
                  <a:pt x="2273604" y="9179204"/>
                </a:lnTo>
                <a:lnTo>
                  <a:pt x="2288375" y="9182189"/>
                </a:lnTo>
                <a:lnTo>
                  <a:pt x="2303157" y="9179204"/>
                </a:lnTo>
                <a:lnTo>
                  <a:pt x="2315222" y="9171064"/>
                </a:lnTo>
                <a:lnTo>
                  <a:pt x="2323350" y="9158999"/>
                </a:lnTo>
                <a:lnTo>
                  <a:pt x="2326335" y="9144216"/>
                </a:lnTo>
                <a:close/>
              </a:path>
              <a:path w="17265015" h="9587865">
                <a:moveTo>
                  <a:pt x="2326335" y="8917927"/>
                </a:moveTo>
                <a:lnTo>
                  <a:pt x="2323350" y="8903144"/>
                </a:lnTo>
                <a:lnTo>
                  <a:pt x="2315222" y="8891079"/>
                </a:lnTo>
                <a:lnTo>
                  <a:pt x="2303157" y="8882951"/>
                </a:lnTo>
                <a:lnTo>
                  <a:pt x="2288375" y="8879967"/>
                </a:lnTo>
                <a:lnTo>
                  <a:pt x="2273604" y="8882951"/>
                </a:lnTo>
                <a:lnTo>
                  <a:pt x="2261539" y="8891079"/>
                </a:lnTo>
                <a:lnTo>
                  <a:pt x="2253399" y="8903144"/>
                </a:lnTo>
                <a:lnTo>
                  <a:pt x="2250414" y="8917927"/>
                </a:lnTo>
                <a:lnTo>
                  <a:pt x="2253399" y="8932710"/>
                </a:lnTo>
                <a:lnTo>
                  <a:pt x="2261539" y="8944775"/>
                </a:lnTo>
                <a:lnTo>
                  <a:pt x="2273604" y="8952916"/>
                </a:lnTo>
                <a:lnTo>
                  <a:pt x="2288375" y="8955888"/>
                </a:lnTo>
                <a:lnTo>
                  <a:pt x="2303157" y="8952916"/>
                </a:lnTo>
                <a:lnTo>
                  <a:pt x="2315222" y="8944775"/>
                </a:lnTo>
                <a:lnTo>
                  <a:pt x="2323350" y="8932710"/>
                </a:lnTo>
                <a:lnTo>
                  <a:pt x="2326335" y="8917927"/>
                </a:lnTo>
                <a:close/>
              </a:path>
              <a:path w="17265015" h="9587865">
                <a:moveTo>
                  <a:pt x="2550693" y="9587357"/>
                </a:moveTo>
                <a:lnTo>
                  <a:pt x="2549614" y="9582023"/>
                </a:lnTo>
                <a:lnTo>
                  <a:pt x="2541486" y="9569958"/>
                </a:lnTo>
                <a:lnTo>
                  <a:pt x="2529421" y="9561817"/>
                </a:lnTo>
                <a:lnTo>
                  <a:pt x="2514638" y="9558833"/>
                </a:lnTo>
                <a:lnTo>
                  <a:pt x="2499868" y="9561817"/>
                </a:lnTo>
                <a:lnTo>
                  <a:pt x="2487803" y="9569958"/>
                </a:lnTo>
                <a:lnTo>
                  <a:pt x="2479662" y="9582023"/>
                </a:lnTo>
                <a:lnTo>
                  <a:pt x="2478582" y="9587357"/>
                </a:lnTo>
                <a:lnTo>
                  <a:pt x="2550693" y="9587357"/>
                </a:lnTo>
                <a:close/>
              </a:path>
              <a:path w="17265015" h="9587865">
                <a:moveTo>
                  <a:pt x="2552598" y="9370504"/>
                </a:moveTo>
                <a:lnTo>
                  <a:pt x="2549614" y="9355734"/>
                </a:lnTo>
                <a:lnTo>
                  <a:pt x="2541486" y="9343657"/>
                </a:lnTo>
                <a:lnTo>
                  <a:pt x="2529421" y="9335529"/>
                </a:lnTo>
                <a:lnTo>
                  <a:pt x="2514638" y="9332544"/>
                </a:lnTo>
                <a:lnTo>
                  <a:pt x="2499868" y="9335529"/>
                </a:lnTo>
                <a:lnTo>
                  <a:pt x="2487790" y="9343657"/>
                </a:lnTo>
                <a:lnTo>
                  <a:pt x="2479662" y="9355734"/>
                </a:lnTo>
                <a:lnTo>
                  <a:pt x="2476677" y="9370504"/>
                </a:lnTo>
                <a:lnTo>
                  <a:pt x="2479662" y="9385287"/>
                </a:lnTo>
                <a:lnTo>
                  <a:pt x="2487790" y="9397352"/>
                </a:lnTo>
                <a:lnTo>
                  <a:pt x="2499868" y="9405493"/>
                </a:lnTo>
                <a:lnTo>
                  <a:pt x="2514638" y="9408477"/>
                </a:lnTo>
                <a:lnTo>
                  <a:pt x="2529421" y="9405493"/>
                </a:lnTo>
                <a:lnTo>
                  <a:pt x="2541486" y="9397352"/>
                </a:lnTo>
                <a:lnTo>
                  <a:pt x="2549614" y="9385287"/>
                </a:lnTo>
                <a:lnTo>
                  <a:pt x="2552598" y="9370504"/>
                </a:lnTo>
                <a:close/>
              </a:path>
              <a:path w="17265015" h="9587865">
                <a:moveTo>
                  <a:pt x="2552598" y="9144216"/>
                </a:moveTo>
                <a:lnTo>
                  <a:pt x="2549614" y="9129446"/>
                </a:lnTo>
                <a:lnTo>
                  <a:pt x="2541486" y="9117368"/>
                </a:lnTo>
                <a:lnTo>
                  <a:pt x="2529421" y="9109240"/>
                </a:lnTo>
                <a:lnTo>
                  <a:pt x="2514638" y="9106256"/>
                </a:lnTo>
                <a:lnTo>
                  <a:pt x="2499868" y="9109240"/>
                </a:lnTo>
                <a:lnTo>
                  <a:pt x="2487790" y="9117368"/>
                </a:lnTo>
                <a:lnTo>
                  <a:pt x="2479662" y="9129446"/>
                </a:lnTo>
                <a:lnTo>
                  <a:pt x="2476677" y="9144216"/>
                </a:lnTo>
                <a:lnTo>
                  <a:pt x="2479662" y="9158999"/>
                </a:lnTo>
                <a:lnTo>
                  <a:pt x="2487790" y="9171064"/>
                </a:lnTo>
                <a:lnTo>
                  <a:pt x="2499868" y="9179204"/>
                </a:lnTo>
                <a:lnTo>
                  <a:pt x="2514638" y="9182189"/>
                </a:lnTo>
                <a:lnTo>
                  <a:pt x="2529421" y="9179204"/>
                </a:lnTo>
                <a:lnTo>
                  <a:pt x="2541486" y="9171064"/>
                </a:lnTo>
                <a:lnTo>
                  <a:pt x="2549614" y="9158999"/>
                </a:lnTo>
                <a:lnTo>
                  <a:pt x="2552598" y="9144216"/>
                </a:lnTo>
                <a:close/>
              </a:path>
              <a:path w="17265015" h="9587865">
                <a:moveTo>
                  <a:pt x="2552598" y="8917927"/>
                </a:moveTo>
                <a:lnTo>
                  <a:pt x="2549614" y="8903144"/>
                </a:lnTo>
                <a:lnTo>
                  <a:pt x="2541486" y="8891079"/>
                </a:lnTo>
                <a:lnTo>
                  <a:pt x="2529421" y="8882951"/>
                </a:lnTo>
                <a:lnTo>
                  <a:pt x="2514638" y="8879967"/>
                </a:lnTo>
                <a:lnTo>
                  <a:pt x="2499868" y="8882951"/>
                </a:lnTo>
                <a:lnTo>
                  <a:pt x="2487803" y="8891079"/>
                </a:lnTo>
                <a:lnTo>
                  <a:pt x="2479662" y="8903144"/>
                </a:lnTo>
                <a:lnTo>
                  <a:pt x="2476677" y="8917927"/>
                </a:lnTo>
                <a:lnTo>
                  <a:pt x="2479662" y="8932710"/>
                </a:lnTo>
                <a:lnTo>
                  <a:pt x="2487790" y="8944775"/>
                </a:lnTo>
                <a:lnTo>
                  <a:pt x="2499868" y="8952916"/>
                </a:lnTo>
                <a:lnTo>
                  <a:pt x="2514638" y="8955888"/>
                </a:lnTo>
                <a:lnTo>
                  <a:pt x="2529421" y="8952916"/>
                </a:lnTo>
                <a:lnTo>
                  <a:pt x="2541486" y="8944775"/>
                </a:lnTo>
                <a:lnTo>
                  <a:pt x="2549614" y="8932710"/>
                </a:lnTo>
                <a:lnTo>
                  <a:pt x="2552598" y="8917927"/>
                </a:lnTo>
                <a:close/>
              </a:path>
              <a:path w="17265015" h="9587865">
                <a:moveTo>
                  <a:pt x="16279838" y="7603312"/>
                </a:moveTo>
                <a:lnTo>
                  <a:pt x="49237" y="7603312"/>
                </a:lnTo>
                <a:lnTo>
                  <a:pt x="49237" y="7774762"/>
                </a:lnTo>
                <a:lnTo>
                  <a:pt x="16279838" y="7774762"/>
                </a:lnTo>
                <a:lnTo>
                  <a:pt x="16279838" y="7603312"/>
                </a:lnTo>
                <a:close/>
              </a:path>
              <a:path w="17265015" h="9587865">
                <a:moveTo>
                  <a:pt x="16279838" y="1114894"/>
                </a:moveTo>
                <a:lnTo>
                  <a:pt x="49237" y="1114894"/>
                </a:lnTo>
                <a:lnTo>
                  <a:pt x="49237" y="1286344"/>
                </a:lnTo>
                <a:lnTo>
                  <a:pt x="16279838" y="1286344"/>
                </a:lnTo>
                <a:lnTo>
                  <a:pt x="16279838" y="1114894"/>
                </a:lnTo>
                <a:close/>
              </a:path>
              <a:path w="17265015" h="9587865">
                <a:moveTo>
                  <a:pt x="16590607" y="2531427"/>
                </a:moveTo>
                <a:lnTo>
                  <a:pt x="16587623" y="2516657"/>
                </a:lnTo>
                <a:lnTo>
                  <a:pt x="16579482" y="2504579"/>
                </a:lnTo>
                <a:lnTo>
                  <a:pt x="16567417" y="2496451"/>
                </a:lnTo>
                <a:lnTo>
                  <a:pt x="16552647" y="2493467"/>
                </a:lnTo>
                <a:lnTo>
                  <a:pt x="16537864" y="2496451"/>
                </a:lnTo>
                <a:lnTo>
                  <a:pt x="16525799" y="2504579"/>
                </a:lnTo>
                <a:lnTo>
                  <a:pt x="16517658" y="2516657"/>
                </a:lnTo>
                <a:lnTo>
                  <a:pt x="16514687" y="2531427"/>
                </a:lnTo>
                <a:lnTo>
                  <a:pt x="16517658" y="2546210"/>
                </a:lnTo>
                <a:lnTo>
                  <a:pt x="16525799" y="2558275"/>
                </a:lnTo>
                <a:lnTo>
                  <a:pt x="16537864" y="2566416"/>
                </a:lnTo>
                <a:lnTo>
                  <a:pt x="16552647" y="2569400"/>
                </a:lnTo>
                <a:lnTo>
                  <a:pt x="16567417" y="2566416"/>
                </a:lnTo>
                <a:lnTo>
                  <a:pt x="16579482" y="2558275"/>
                </a:lnTo>
                <a:lnTo>
                  <a:pt x="16587623" y="2546210"/>
                </a:lnTo>
                <a:lnTo>
                  <a:pt x="16590607" y="2531427"/>
                </a:lnTo>
                <a:close/>
              </a:path>
              <a:path w="17265015" h="9587865">
                <a:moveTo>
                  <a:pt x="16590607" y="2305139"/>
                </a:moveTo>
                <a:lnTo>
                  <a:pt x="16587623" y="2290368"/>
                </a:lnTo>
                <a:lnTo>
                  <a:pt x="16579482" y="2278291"/>
                </a:lnTo>
                <a:lnTo>
                  <a:pt x="16567417" y="2270163"/>
                </a:lnTo>
                <a:lnTo>
                  <a:pt x="16552647" y="2267178"/>
                </a:lnTo>
                <a:lnTo>
                  <a:pt x="16537864" y="2270163"/>
                </a:lnTo>
                <a:lnTo>
                  <a:pt x="16525799" y="2278291"/>
                </a:lnTo>
                <a:lnTo>
                  <a:pt x="16517658" y="2290368"/>
                </a:lnTo>
                <a:lnTo>
                  <a:pt x="16514687" y="2305139"/>
                </a:lnTo>
                <a:lnTo>
                  <a:pt x="16517658" y="2319921"/>
                </a:lnTo>
                <a:lnTo>
                  <a:pt x="16525799" y="2331986"/>
                </a:lnTo>
                <a:lnTo>
                  <a:pt x="16537864" y="2340127"/>
                </a:lnTo>
                <a:lnTo>
                  <a:pt x="16552647" y="2343112"/>
                </a:lnTo>
                <a:lnTo>
                  <a:pt x="16567417" y="2340127"/>
                </a:lnTo>
                <a:lnTo>
                  <a:pt x="16579482" y="2331986"/>
                </a:lnTo>
                <a:lnTo>
                  <a:pt x="16587623" y="2319921"/>
                </a:lnTo>
                <a:lnTo>
                  <a:pt x="16590607" y="2305139"/>
                </a:lnTo>
                <a:close/>
              </a:path>
              <a:path w="17265015" h="9587865">
                <a:moveTo>
                  <a:pt x="16590607" y="2078850"/>
                </a:moveTo>
                <a:lnTo>
                  <a:pt x="16587623" y="2064067"/>
                </a:lnTo>
                <a:lnTo>
                  <a:pt x="16579482" y="2052002"/>
                </a:lnTo>
                <a:lnTo>
                  <a:pt x="16567417" y="2043874"/>
                </a:lnTo>
                <a:lnTo>
                  <a:pt x="16552647" y="2040890"/>
                </a:lnTo>
                <a:lnTo>
                  <a:pt x="16537864" y="2043874"/>
                </a:lnTo>
                <a:lnTo>
                  <a:pt x="16525799" y="2052002"/>
                </a:lnTo>
                <a:lnTo>
                  <a:pt x="16517658" y="2064067"/>
                </a:lnTo>
                <a:lnTo>
                  <a:pt x="16514687" y="2078850"/>
                </a:lnTo>
                <a:lnTo>
                  <a:pt x="16517658" y="2093633"/>
                </a:lnTo>
                <a:lnTo>
                  <a:pt x="16525799" y="2105698"/>
                </a:lnTo>
                <a:lnTo>
                  <a:pt x="16537864" y="2113838"/>
                </a:lnTo>
                <a:lnTo>
                  <a:pt x="16552647" y="2116823"/>
                </a:lnTo>
                <a:lnTo>
                  <a:pt x="16567417" y="2113838"/>
                </a:lnTo>
                <a:lnTo>
                  <a:pt x="16579482" y="2105698"/>
                </a:lnTo>
                <a:lnTo>
                  <a:pt x="16587623" y="2093633"/>
                </a:lnTo>
                <a:lnTo>
                  <a:pt x="16590607" y="2078850"/>
                </a:lnTo>
                <a:close/>
              </a:path>
              <a:path w="17265015" h="9587865">
                <a:moveTo>
                  <a:pt x="16590607" y="1852561"/>
                </a:moveTo>
                <a:lnTo>
                  <a:pt x="16587623" y="1837778"/>
                </a:lnTo>
                <a:lnTo>
                  <a:pt x="16579482" y="1825713"/>
                </a:lnTo>
                <a:lnTo>
                  <a:pt x="16567417" y="1817573"/>
                </a:lnTo>
                <a:lnTo>
                  <a:pt x="16552647" y="1814588"/>
                </a:lnTo>
                <a:lnTo>
                  <a:pt x="16537864" y="1817573"/>
                </a:lnTo>
                <a:lnTo>
                  <a:pt x="16525799" y="1825713"/>
                </a:lnTo>
                <a:lnTo>
                  <a:pt x="16517658" y="1837778"/>
                </a:lnTo>
                <a:lnTo>
                  <a:pt x="16514687" y="1852561"/>
                </a:lnTo>
                <a:lnTo>
                  <a:pt x="16517658" y="1867344"/>
                </a:lnTo>
                <a:lnTo>
                  <a:pt x="16525799" y="1879409"/>
                </a:lnTo>
                <a:lnTo>
                  <a:pt x="16537864" y="1887537"/>
                </a:lnTo>
                <a:lnTo>
                  <a:pt x="16552647" y="1890522"/>
                </a:lnTo>
                <a:lnTo>
                  <a:pt x="16567417" y="1887537"/>
                </a:lnTo>
                <a:lnTo>
                  <a:pt x="16579482" y="1879409"/>
                </a:lnTo>
                <a:lnTo>
                  <a:pt x="16587623" y="1867344"/>
                </a:lnTo>
                <a:lnTo>
                  <a:pt x="16590607" y="1852561"/>
                </a:lnTo>
                <a:close/>
              </a:path>
              <a:path w="17265015" h="9587865">
                <a:moveTo>
                  <a:pt x="16590607" y="1626273"/>
                </a:moveTo>
                <a:lnTo>
                  <a:pt x="16587623" y="1611490"/>
                </a:lnTo>
                <a:lnTo>
                  <a:pt x="16579482" y="1599425"/>
                </a:lnTo>
                <a:lnTo>
                  <a:pt x="16567417" y="1591284"/>
                </a:lnTo>
                <a:lnTo>
                  <a:pt x="16552647" y="1588300"/>
                </a:lnTo>
                <a:lnTo>
                  <a:pt x="16537864" y="1591284"/>
                </a:lnTo>
                <a:lnTo>
                  <a:pt x="16525799" y="1599425"/>
                </a:lnTo>
                <a:lnTo>
                  <a:pt x="16517658" y="1611490"/>
                </a:lnTo>
                <a:lnTo>
                  <a:pt x="16514687" y="1626273"/>
                </a:lnTo>
                <a:lnTo>
                  <a:pt x="16517658" y="1641043"/>
                </a:lnTo>
                <a:lnTo>
                  <a:pt x="16525799" y="1653120"/>
                </a:lnTo>
                <a:lnTo>
                  <a:pt x="16537864" y="1661248"/>
                </a:lnTo>
                <a:lnTo>
                  <a:pt x="16552647" y="1664233"/>
                </a:lnTo>
                <a:lnTo>
                  <a:pt x="16567417" y="1661248"/>
                </a:lnTo>
                <a:lnTo>
                  <a:pt x="16579482" y="1653120"/>
                </a:lnTo>
                <a:lnTo>
                  <a:pt x="16587623" y="1641043"/>
                </a:lnTo>
                <a:lnTo>
                  <a:pt x="16590607" y="1626273"/>
                </a:lnTo>
                <a:close/>
              </a:path>
              <a:path w="17265015" h="9587865">
                <a:moveTo>
                  <a:pt x="16590607" y="1395704"/>
                </a:moveTo>
                <a:lnTo>
                  <a:pt x="16587623" y="1380921"/>
                </a:lnTo>
                <a:lnTo>
                  <a:pt x="16579482" y="1368856"/>
                </a:lnTo>
                <a:lnTo>
                  <a:pt x="16567417" y="1360716"/>
                </a:lnTo>
                <a:lnTo>
                  <a:pt x="16552647" y="1357731"/>
                </a:lnTo>
                <a:lnTo>
                  <a:pt x="16537864" y="1360716"/>
                </a:lnTo>
                <a:lnTo>
                  <a:pt x="16525799" y="1368856"/>
                </a:lnTo>
                <a:lnTo>
                  <a:pt x="16517658" y="1380921"/>
                </a:lnTo>
                <a:lnTo>
                  <a:pt x="16514687" y="1395704"/>
                </a:lnTo>
                <a:lnTo>
                  <a:pt x="16517658" y="1410474"/>
                </a:lnTo>
                <a:lnTo>
                  <a:pt x="16525799" y="1422552"/>
                </a:lnTo>
                <a:lnTo>
                  <a:pt x="16537864" y="1430680"/>
                </a:lnTo>
                <a:lnTo>
                  <a:pt x="16552647" y="1433664"/>
                </a:lnTo>
                <a:lnTo>
                  <a:pt x="16567417" y="1430680"/>
                </a:lnTo>
                <a:lnTo>
                  <a:pt x="16579482" y="1422552"/>
                </a:lnTo>
                <a:lnTo>
                  <a:pt x="16587623" y="1410474"/>
                </a:lnTo>
                <a:lnTo>
                  <a:pt x="16590607" y="1395704"/>
                </a:lnTo>
                <a:close/>
              </a:path>
              <a:path w="17265015" h="9587865">
                <a:moveTo>
                  <a:pt x="16590607" y="1169416"/>
                </a:moveTo>
                <a:lnTo>
                  <a:pt x="16587623" y="1154633"/>
                </a:lnTo>
                <a:lnTo>
                  <a:pt x="16579482" y="1142568"/>
                </a:lnTo>
                <a:lnTo>
                  <a:pt x="16567417" y="1134427"/>
                </a:lnTo>
                <a:lnTo>
                  <a:pt x="16552647" y="1131443"/>
                </a:lnTo>
                <a:lnTo>
                  <a:pt x="16537864" y="1134427"/>
                </a:lnTo>
                <a:lnTo>
                  <a:pt x="16525799" y="1142568"/>
                </a:lnTo>
                <a:lnTo>
                  <a:pt x="16517658" y="1154633"/>
                </a:lnTo>
                <a:lnTo>
                  <a:pt x="16514687" y="1169416"/>
                </a:lnTo>
                <a:lnTo>
                  <a:pt x="16517658" y="1184186"/>
                </a:lnTo>
                <a:lnTo>
                  <a:pt x="16525799" y="1196263"/>
                </a:lnTo>
                <a:lnTo>
                  <a:pt x="16537864" y="1204391"/>
                </a:lnTo>
                <a:lnTo>
                  <a:pt x="16552647" y="1207376"/>
                </a:lnTo>
                <a:lnTo>
                  <a:pt x="16567417" y="1204391"/>
                </a:lnTo>
                <a:lnTo>
                  <a:pt x="16579482" y="1196263"/>
                </a:lnTo>
                <a:lnTo>
                  <a:pt x="16587623" y="1184186"/>
                </a:lnTo>
                <a:lnTo>
                  <a:pt x="16590607" y="1169416"/>
                </a:lnTo>
                <a:close/>
              </a:path>
              <a:path w="17265015" h="9587865">
                <a:moveTo>
                  <a:pt x="16590607" y="943127"/>
                </a:moveTo>
                <a:lnTo>
                  <a:pt x="16587623" y="928344"/>
                </a:lnTo>
                <a:lnTo>
                  <a:pt x="16579482" y="916279"/>
                </a:lnTo>
                <a:lnTo>
                  <a:pt x="16567417" y="908138"/>
                </a:lnTo>
                <a:lnTo>
                  <a:pt x="16552647" y="905154"/>
                </a:lnTo>
                <a:lnTo>
                  <a:pt x="16537864" y="908138"/>
                </a:lnTo>
                <a:lnTo>
                  <a:pt x="16525799" y="916279"/>
                </a:lnTo>
                <a:lnTo>
                  <a:pt x="16517658" y="928344"/>
                </a:lnTo>
                <a:lnTo>
                  <a:pt x="16514687" y="943127"/>
                </a:lnTo>
                <a:lnTo>
                  <a:pt x="16517658" y="957897"/>
                </a:lnTo>
                <a:lnTo>
                  <a:pt x="16525799" y="969962"/>
                </a:lnTo>
                <a:lnTo>
                  <a:pt x="16537864" y="978103"/>
                </a:lnTo>
                <a:lnTo>
                  <a:pt x="16552647" y="981087"/>
                </a:lnTo>
                <a:lnTo>
                  <a:pt x="16567417" y="978103"/>
                </a:lnTo>
                <a:lnTo>
                  <a:pt x="16579482" y="969962"/>
                </a:lnTo>
                <a:lnTo>
                  <a:pt x="16587623" y="957897"/>
                </a:lnTo>
                <a:lnTo>
                  <a:pt x="16590607" y="943127"/>
                </a:lnTo>
                <a:close/>
              </a:path>
              <a:path w="17265015" h="9587865">
                <a:moveTo>
                  <a:pt x="16590607" y="716826"/>
                </a:moveTo>
                <a:lnTo>
                  <a:pt x="16587623" y="702056"/>
                </a:lnTo>
                <a:lnTo>
                  <a:pt x="16579482" y="689991"/>
                </a:lnTo>
                <a:lnTo>
                  <a:pt x="16567417" y="681850"/>
                </a:lnTo>
                <a:lnTo>
                  <a:pt x="16552647" y="678865"/>
                </a:lnTo>
                <a:lnTo>
                  <a:pt x="16537864" y="681850"/>
                </a:lnTo>
                <a:lnTo>
                  <a:pt x="16525799" y="689991"/>
                </a:lnTo>
                <a:lnTo>
                  <a:pt x="16517658" y="702056"/>
                </a:lnTo>
                <a:lnTo>
                  <a:pt x="16514687" y="716826"/>
                </a:lnTo>
                <a:lnTo>
                  <a:pt x="16517658" y="731608"/>
                </a:lnTo>
                <a:lnTo>
                  <a:pt x="16525799" y="743673"/>
                </a:lnTo>
                <a:lnTo>
                  <a:pt x="16537864" y="751814"/>
                </a:lnTo>
                <a:lnTo>
                  <a:pt x="16552647" y="754799"/>
                </a:lnTo>
                <a:lnTo>
                  <a:pt x="16567417" y="751814"/>
                </a:lnTo>
                <a:lnTo>
                  <a:pt x="16579482" y="743673"/>
                </a:lnTo>
                <a:lnTo>
                  <a:pt x="16587623" y="731608"/>
                </a:lnTo>
                <a:lnTo>
                  <a:pt x="16590607" y="716826"/>
                </a:lnTo>
                <a:close/>
              </a:path>
              <a:path w="17265015" h="9587865">
                <a:moveTo>
                  <a:pt x="16590607" y="490537"/>
                </a:moveTo>
                <a:lnTo>
                  <a:pt x="16587623" y="475767"/>
                </a:lnTo>
                <a:lnTo>
                  <a:pt x="16579482" y="463689"/>
                </a:lnTo>
                <a:lnTo>
                  <a:pt x="16567417" y="455561"/>
                </a:lnTo>
                <a:lnTo>
                  <a:pt x="16552647" y="452577"/>
                </a:lnTo>
                <a:lnTo>
                  <a:pt x="16537864" y="455561"/>
                </a:lnTo>
                <a:lnTo>
                  <a:pt x="16525799" y="463689"/>
                </a:lnTo>
                <a:lnTo>
                  <a:pt x="16517658" y="475767"/>
                </a:lnTo>
                <a:lnTo>
                  <a:pt x="16514687" y="490537"/>
                </a:lnTo>
                <a:lnTo>
                  <a:pt x="16517658" y="505320"/>
                </a:lnTo>
                <a:lnTo>
                  <a:pt x="16525799" y="517385"/>
                </a:lnTo>
                <a:lnTo>
                  <a:pt x="16537864" y="525526"/>
                </a:lnTo>
                <a:lnTo>
                  <a:pt x="16552647" y="528510"/>
                </a:lnTo>
                <a:lnTo>
                  <a:pt x="16567417" y="525526"/>
                </a:lnTo>
                <a:lnTo>
                  <a:pt x="16579482" y="517385"/>
                </a:lnTo>
                <a:lnTo>
                  <a:pt x="16587623" y="505320"/>
                </a:lnTo>
                <a:lnTo>
                  <a:pt x="16590607" y="490537"/>
                </a:lnTo>
                <a:close/>
              </a:path>
              <a:path w="17265015" h="9587865">
                <a:moveTo>
                  <a:pt x="16590607" y="264248"/>
                </a:moveTo>
                <a:lnTo>
                  <a:pt x="16587623" y="249478"/>
                </a:lnTo>
                <a:lnTo>
                  <a:pt x="16579482" y="237401"/>
                </a:lnTo>
                <a:lnTo>
                  <a:pt x="16567417" y="229273"/>
                </a:lnTo>
                <a:lnTo>
                  <a:pt x="16552647" y="226288"/>
                </a:lnTo>
                <a:lnTo>
                  <a:pt x="16537864" y="229273"/>
                </a:lnTo>
                <a:lnTo>
                  <a:pt x="16525799" y="237401"/>
                </a:lnTo>
                <a:lnTo>
                  <a:pt x="16517658" y="249478"/>
                </a:lnTo>
                <a:lnTo>
                  <a:pt x="16514687" y="264248"/>
                </a:lnTo>
                <a:lnTo>
                  <a:pt x="16517658" y="279031"/>
                </a:lnTo>
                <a:lnTo>
                  <a:pt x="16525799" y="291096"/>
                </a:lnTo>
                <a:lnTo>
                  <a:pt x="16537864" y="299237"/>
                </a:lnTo>
                <a:lnTo>
                  <a:pt x="16552647" y="302221"/>
                </a:lnTo>
                <a:lnTo>
                  <a:pt x="16567417" y="299237"/>
                </a:lnTo>
                <a:lnTo>
                  <a:pt x="16579482" y="291096"/>
                </a:lnTo>
                <a:lnTo>
                  <a:pt x="16587623" y="279031"/>
                </a:lnTo>
                <a:lnTo>
                  <a:pt x="16590607" y="264248"/>
                </a:lnTo>
                <a:close/>
              </a:path>
              <a:path w="17265015" h="9587865">
                <a:moveTo>
                  <a:pt x="16590607" y="37960"/>
                </a:moveTo>
                <a:lnTo>
                  <a:pt x="16587623" y="23177"/>
                </a:lnTo>
                <a:lnTo>
                  <a:pt x="16579482" y="11112"/>
                </a:lnTo>
                <a:lnTo>
                  <a:pt x="16567417" y="2984"/>
                </a:lnTo>
                <a:lnTo>
                  <a:pt x="16552647" y="0"/>
                </a:lnTo>
                <a:lnTo>
                  <a:pt x="16537864" y="2984"/>
                </a:lnTo>
                <a:lnTo>
                  <a:pt x="16525799" y="11112"/>
                </a:lnTo>
                <a:lnTo>
                  <a:pt x="16517658" y="23177"/>
                </a:lnTo>
                <a:lnTo>
                  <a:pt x="16514687" y="37960"/>
                </a:lnTo>
                <a:lnTo>
                  <a:pt x="16517658" y="52743"/>
                </a:lnTo>
                <a:lnTo>
                  <a:pt x="16525799" y="64808"/>
                </a:lnTo>
                <a:lnTo>
                  <a:pt x="16537864" y="72948"/>
                </a:lnTo>
                <a:lnTo>
                  <a:pt x="16552647" y="75920"/>
                </a:lnTo>
                <a:lnTo>
                  <a:pt x="16567417" y="72948"/>
                </a:lnTo>
                <a:lnTo>
                  <a:pt x="16579482" y="64808"/>
                </a:lnTo>
                <a:lnTo>
                  <a:pt x="16587623" y="52743"/>
                </a:lnTo>
                <a:lnTo>
                  <a:pt x="16590607" y="37960"/>
                </a:lnTo>
                <a:close/>
              </a:path>
              <a:path w="17265015" h="9587865">
                <a:moveTo>
                  <a:pt x="16816870" y="2531427"/>
                </a:moveTo>
                <a:lnTo>
                  <a:pt x="16813886" y="2516657"/>
                </a:lnTo>
                <a:lnTo>
                  <a:pt x="16805745" y="2504579"/>
                </a:lnTo>
                <a:lnTo>
                  <a:pt x="16793680" y="2496451"/>
                </a:lnTo>
                <a:lnTo>
                  <a:pt x="16778897" y="2493467"/>
                </a:lnTo>
                <a:lnTo>
                  <a:pt x="16764127" y="2496451"/>
                </a:lnTo>
                <a:lnTo>
                  <a:pt x="16752062" y="2504579"/>
                </a:lnTo>
                <a:lnTo>
                  <a:pt x="16743922" y="2516657"/>
                </a:lnTo>
                <a:lnTo>
                  <a:pt x="16740937" y="2531427"/>
                </a:lnTo>
                <a:lnTo>
                  <a:pt x="16743922" y="2546210"/>
                </a:lnTo>
                <a:lnTo>
                  <a:pt x="16752062" y="2558275"/>
                </a:lnTo>
                <a:lnTo>
                  <a:pt x="16764127" y="2566416"/>
                </a:lnTo>
                <a:lnTo>
                  <a:pt x="16778897" y="2569400"/>
                </a:lnTo>
                <a:lnTo>
                  <a:pt x="16793680" y="2566416"/>
                </a:lnTo>
                <a:lnTo>
                  <a:pt x="16805745" y="2558275"/>
                </a:lnTo>
                <a:lnTo>
                  <a:pt x="16813886" y="2546210"/>
                </a:lnTo>
                <a:lnTo>
                  <a:pt x="16816870" y="2531427"/>
                </a:lnTo>
                <a:close/>
              </a:path>
              <a:path w="17265015" h="9587865">
                <a:moveTo>
                  <a:pt x="16816870" y="2305139"/>
                </a:moveTo>
                <a:lnTo>
                  <a:pt x="16813886" y="2290368"/>
                </a:lnTo>
                <a:lnTo>
                  <a:pt x="16805745" y="2278291"/>
                </a:lnTo>
                <a:lnTo>
                  <a:pt x="16793680" y="2270163"/>
                </a:lnTo>
                <a:lnTo>
                  <a:pt x="16778897" y="2267178"/>
                </a:lnTo>
                <a:lnTo>
                  <a:pt x="16764127" y="2270163"/>
                </a:lnTo>
                <a:lnTo>
                  <a:pt x="16752062" y="2278291"/>
                </a:lnTo>
                <a:lnTo>
                  <a:pt x="16743922" y="2290368"/>
                </a:lnTo>
                <a:lnTo>
                  <a:pt x="16740937" y="2305139"/>
                </a:lnTo>
                <a:lnTo>
                  <a:pt x="16743922" y="2319921"/>
                </a:lnTo>
                <a:lnTo>
                  <a:pt x="16752062" y="2331986"/>
                </a:lnTo>
                <a:lnTo>
                  <a:pt x="16764127" y="2340127"/>
                </a:lnTo>
                <a:lnTo>
                  <a:pt x="16778897" y="2343112"/>
                </a:lnTo>
                <a:lnTo>
                  <a:pt x="16793680" y="2340127"/>
                </a:lnTo>
                <a:lnTo>
                  <a:pt x="16805745" y="2331986"/>
                </a:lnTo>
                <a:lnTo>
                  <a:pt x="16813886" y="2319921"/>
                </a:lnTo>
                <a:lnTo>
                  <a:pt x="16816870" y="2305139"/>
                </a:lnTo>
                <a:close/>
              </a:path>
              <a:path w="17265015" h="9587865">
                <a:moveTo>
                  <a:pt x="16816870" y="2078850"/>
                </a:moveTo>
                <a:lnTo>
                  <a:pt x="16813886" y="2064067"/>
                </a:lnTo>
                <a:lnTo>
                  <a:pt x="16805745" y="2052002"/>
                </a:lnTo>
                <a:lnTo>
                  <a:pt x="16793680" y="2043874"/>
                </a:lnTo>
                <a:lnTo>
                  <a:pt x="16778897" y="2040890"/>
                </a:lnTo>
                <a:lnTo>
                  <a:pt x="16764127" y="2043874"/>
                </a:lnTo>
                <a:lnTo>
                  <a:pt x="16752062" y="2052002"/>
                </a:lnTo>
                <a:lnTo>
                  <a:pt x="16743922" y="2064067"/>
                </a:lnTo>
                <a:lnTo>
                  <a:pt x="16740937" y="2078850"/>
                </a:lnTo>
                <a:lnTo>
                  <a:pt x="16743922" y="2093633"/>
                </a:lnTo>
                <a:lnTo>
                  <a:pt x="16752062" y="2105698"/>
                </a:lnTo>
                <a:lnTo>
                  <a:pt x="16764127" y="2113838"/>
                </a:lnTo>
                <a:lnTo>
                  <a:pt x="16778897" y="2116823"/>
                </a:lnTo>
                <a:lnTo>
                  <a:pt x="16793680" y="2113838"/>
                </a:lnTo>
                <a:lnTo>
                  <a:pt x="16805745" y="2105698"/>
                </a:lnTo>
                <a:lnTo>
                  <a:pt x="16813886" y="2093633"/>
                </a:lnTo>
                <a:lnTo>
                  <a:pt x="16816870" y="2078850"/>
                </a:lnTo>
                <a:close/>
              </a:path>
              <a:path w="17265015" h="9587865">
                <a:moveTo>
                  <a:pt x="16816870" y="1852561"/>
                </a:moveTo>
                <a:lnTo>
                  <a:pt x="16813886" y="1837778"/>
                </a:lnTo>
                <a:lnTo>
                  <a:pt x="16805745" y="1825713"/>
                </a:lnTo>
                <a:lnTo>
                  <a:pt x="16793680" y="1817573"/>
                </a:lnTo>
                <a:lnTo>
                  <a:pt x="16778897" y="1814588"/>
                </a:lnTo>
                <a:lnTo>
                  <a:pt x="16764127" y="1817573"/>
                </a:lnTo>
                <a:lnTo>
                  <a:pt x="16752062" y="1825713"/>
                </a:lnTo>
                <a:lnTo>
                  <a:pt x="16743922" y="1837778"/>
                </a:lnTo>
                <a:lnTo>
                  <a:pt x="16740937" y="1852561"/>
                </a:lnTo>
                <a:lnTo>
                  <a:pt x="16743922" y="1867344"/>
                </a:lnTo>
                <a:lnTo>
                  <a:pt x="16752062" y="1879409"/>
                </a:lnTo>
                <a:lnTo>
                  <a:pt x="16764127" y="1887537"/>
                </a:lnTo>
                <a:lnTo>
                  <a:pt x="16778897" y="1890522"/>
                </a:lnTo>
                <a:lnTo>
                  <a:pt x="16793680" y="1887537"/>
                </a:lnTo>
                <a:lnTo>
                  <a:pt x="16805745" y="1879409"/>
                </a:lnTo>
                <a:lnTo>
                  <a:pt x="16813886" y="1867344"/>
                </a:lnTo>
                <a:lnTo>
                  <a:pt x="16816870" y="1852561"/>
                </a:lnTo>
                <a:close/>
              </a:path>
              <a:path w="17265015" h="9587865">
                <a:moveTo>
                  <a:pt x="16816870" y="1626273"/>
                </a:moveTo>
                <a:lnTo>
                  <a:pt x="16813886" y="1611490"/>
                </a:lnTo>
                <a:lnTo>
                  <a:pt x="16805745" y="1599425"/>
                </a:lnTo>
                <a:lnTo>
                  <a:pt x="16793680" y="1591284"/>
                </a:lnTo>
                <a:lnTo>
                  <a:pt x="16778897" y="1588300"/>
                </a:lnTo>
                <a:lnTo>
                  <a:pt x="16764127" y="1591284"/>
                </a:lnTo>
                <a:lnTo>
                  <a:pt x="16752062" y="1599425"/>
                </a:lnTo>
                <a:lnTo>
                  <a:pt x="16743922" y="1611490"/>
                </a:lnTo>
                <a:lnTo>
                  <a:pt x="16740937" y="1626273"/>
                </a:lnTo>
                <a:lnTo>
                  <a:pt x="16743922" y="1641043"/>
                </a:lnTo>
                <a:lnTo>
                  <a:pt x="16752062" y="1653120"/>
                </a:lnTo>
                <a:lnTo>
                  <a:pt x="16764127" y="1661248"/>
                </a:lnTo>
                <a:lnTo>
                  <a:pt x="16778897" y="1664233"/>
                </a:lnTo>
                <a:lnTo>
                  <a:pt x="16793680" y="1661248"/>
                </a:lnTo>
                <a:lnTo>
                  <a:pt x="16805745" y="1653120"/>
                </a:lnTo>
                <a:lnTo>
                  <a:pt x="16813886" y="1641043"/>
                </a:lnTo>
                <a:lnTo>
                  <a:pt x="16816870" y="1626273"/>
                </a:lnTo>
                <a:close/>
              </a:path>
              <a:path w="17265015" h="9587865">
                <a:moveTo>
                  <a:pt x="16816870" y="1395704"/>
                </a:moveTo>
                <a:lnTo>
                  <a:pt x="16813886" y="1380921"/>
                </a:lnTo>
                <a:lnTo>
                  <a:pt x="16805745" y="1368856"/>
                </a:lnTo>
                <a:lnTo>
                  <a:pt x="16793680" y="1360716"/>
                </a:lnTo>
                <a:lnTo>
                  <a:pt x="16778897" y="1357731"/>
                </a:lnTo>
                <a:lnTo>
                  <a:pt x="16764127" y="1360716"/>
                </a:lnTo>
                <a:lnTo>
                  <a:pt x="16752062" y="1368856"/>
                </a:lnTo>
                <a:lnTo>
                  <a:pt x="16743922" y="1380921"/>
                </a:lnTo>
                <a:lnTo>
                  <a:pt x="16740937" y="1395704"/>
                </a:lnTo>
                <a:lnTo>
                  <a:pt x="16743922" y="1410474"/>
                </a:lnTo>
                <a:lnTo>
                  <a:pt x="16752062" y="1422552"/>
                </a:lnTo>
                <a:lnTo>
                  <a:pt x="16764127" y="1430680"/>
                </a:lnTo>
                <a:lnTo>
                  <a:pt x="16778897" y="1433664"/>
                </a:lnTo>
                <a:lnTo>
                  <a:pt x="16793680" y="1430680"/>
                </a:lnTo>
                <a:lnTo>
                  <a:pt x="16805745" y="1422552"/>
                </a:lnTo>
                <a:lnTo>
                  <a:pt x="16813886" y="1410474"/>
                </a:lnTo>
                <a:lnTo>
                  <a:pt x="16816870" y="1395704"/>
                </a:lnTo>
                <a:close/>
              </a:path>
              <a:path w="17265015" h="9587865">
                <a:moveTo>
                  <a:pt x="16816870" y="1169416"/>
                </a:moveTo>
                <a:lnTo>
                  <a:pt x="16813886" y="1154633"/>
                </a:lnTo>
                <a:lnTo>
                  <a:pt x="16805745" y="1142568"/>
                </a:lnTo>
                <a:lnTo>
                  <a:pt x="16793680" y="1134427"/>
                </a:lnTo>
                <a:lnTo>
                  <a:pt x="16778897" y="1131443"/>
                </a:lnTo>
                <a:lnTo>
                  <a:pt x="16764127" y="1134427"/>
                </a:lnTo>
                <a:lnTo>
                  <a:pt x="16752062" y="1142568"/>
                </a:lnTo>
                <a:lnTo>
                  <a:pt x="16743922" y="1154633"/>
                </a:lnTo>
                <a:lnTo>
                  <a:pt x="16740937" y="1169416"/>
                </a:lnTo>
                <a:lnTo>
                  <a:pt x="16743922" y="1184186"/>
                </a:lnTo>
                <a:lnTo>
                  <a:pt x="16752062" y="1196263"/>
                </a:lnTo>
                <a:lnTo>
                  <a:pt x="16764127" y="1204391"/>
                </a:lnTo>
                <a:lnTo>
                  <a:pt x="16778897" y="1207376"/>
                </a:lnTo>
                <a:lnTo>
                  <a:pt x="16793680" y="1204391"/>
                </a:lnTo>
                <a:lnTo>
                  <a:pt x="16805745" y="1196263"/>
                </a:lnTo>
                <a:lnTo>
                  <a:pt x="16813886" y="1184186"/>
                </a:lnTo>
                <a:lnTo>
                  <a:pt x="16816870" y="1169416"/>
                </a:lnTo>
                <a:close/>
              </a:path>
              <a:path w="17265015" h="9587865">
                <a:moveTo>
                  <a:pt x="16816870" y="943127"/>
                </a:moveTo>
                <a:lnTo>
                  <a:pt x="16813886" y="928344"/>
                </a:lnTo>
                <a:lnTo>
                  <a:pt x="16805745" y="916279"/>
                </a:lnTo>
                <a:lnTo>
                  <a:pt x="16793680" y="908138"/>
                </a:lnTo>
                <a:lnTo>
                  <a:pt x="16778897" y="905154"/>
                </a:lnTo>
                <a:lnTo>
                  <a:pt x="16764127" y="908138"/>
                </a:lnTo>
                <a:lnTo>
                  <a:pt x="16752062" y="916279"/>
                </a:lnTo>
                <a:lnTo>
                  <a:pt x="16743922" y="928344"/>
                </a:lnTo>
                <a:lnTo>
                  <a:pt x="16740937" y="943127"/>
                </a:lnTo>
                <a:lnTo>
                  <a:pt x="16743922" y="957897"/>
                </a:lnTo>
                <a:lnTo>
                  <a:pt x="16752062" y="969962"/>
                </a:lnTo>
                <a:lnTo>
                  <a:pt x="16764127" y="978103"/>
                </a:lnTo>
                <a:lnTo>
                  <a:pt x="16778897" y="981087"/>
                </a:lnTo>
                <a:lnTo>
                  <a:pt x="16793680" y="978103"/>
                </a:lnTo>
                <a:lnTo>
                  <a:pt x="16805745" y="969962"/>
                </a:lnTo>
                <a:lnTo>
                  <a:pt x="16813886" y="957897"/>
                </a:lnTo>
                <a:lnTo>
                  <a:pt x="16816870" y="943127"/>
                </a:lnTo>
                <a:close/>
              </a:path>
              <a:path w="17265015" h="9587865">
                <a:moveTo>
                  <a:pt x="16816870" y="716826"/>
                </a:moveTo>
                <a:lnTo>
                  <a:pt x="16813886" y="702056"/>
                </a:lnTo>
                <a:lnTo>
                  <a:pt x="16805745" y="689991"/>
                </a:lnTo>
                <a:lnTo>
                  <a:pt x="16793680" y="681850"/>
                </a:lnTo>
                <a:lnTo>
                  <a:pt x="16778897" y="678865"/>
                </a:lnTo>
                <a:lnTo>
                  <a:pt x="16764127" y="681850"/>
                </a:lnTo>
                <a:lnTo>
                  <a:pt x="16752062" y="689991"/>
                </a:lnTo>
                <a:lnTo>
                  <a:pt x="16743922" y="702056"/>
                </a:lnTo>
                <a:lnTo>
                  <a:pt x="16740937" y="716826"/>
                </a:lnTo>
                <a:lnTo>
                  <a:pt x="16743922" y="731608"/>
                </a:lnTo>
                <a:lnTo>
                  <a:pt x="16752062" y="743673"/>
                </a:lnTo>
                <a:lnTo>
                  <a:pt x="16764127" y="751814"/>
                </a:lnTo>
                <a:lnTo>
                  <a:pt x="16778897" y="754799"/>
                </a:lnTo>
                <a:lnTo>
                  <a:pt x="16793680" y="751814"/>
                </a:lnTo>
                <a:lnTo>
                  <a:pt x="16805745" y="743673"/>
                </a:lnTo>
                <a:lnTo>
                  <a:pt x="16813886" y="731608"/>
                </a:lnTo>
                <a:lnTo>
                  <a:pt x="16816870" y="716826"/>
                </a:lnTo>
                <a:close/>
              </a:path>
              <a:path w="17265015" h="9587865">
                <a:moveTo>
                  <a:pt x="16816870" y="490537"/>
                </a:moveTo>
                <a:lnTo>
                  <a:pt x="16813886" y="475767"/>
                </a:lnTo>
                <a:lnTo>
                  <a:pt x="16805745" y="463689"/>
                </a:lnTo>
                <a:lnTo>
                  <a:pt x="16793680" y="455561"/>
                </a:lnTo>
                <a:lnTo>
                  <a:pt x="16778897" y="452577"/>
                </a:lnTo>
                <a:lnTo>
                  <a:pt x="16764127" y="455561"/>
                </a:lnTo>
                <a:lnTo>
                  <a:pt x="16752062" y="463689"/>
                </a:lnTo>
                <a:lnTo>
                  <a:pt x="16743922" y="475767"/>
                </a:lnTo>
                <a:lnTo>
                  <a:pt x="16740937" y="490537"/>
                </a:lnTo>
                <a:lnTo>
                  <a:pt x="16743922" y="505320"/>
                </a:lnTo>
                <a:lnTo>
                  <a:pt x="16752062" y="517385"/>
                </a:lnTo>
                <a:lnTo>
                  <a:pt x="16764127" y="525526"/>
                </a:lnTo>
                <a:lnTo>
                  <a:pt x="16778897" y="528510"/>
                </a:lnTo>
                <a:lnTo>
                  <a:pt x="16793680" y="525526"/>
                </a:lnTo>
                <a:lnTo>
                  <a:pt x="16805745" y="517385"/>
                </a:lnTo>
                <a:lnTo>
                  <a:pt x="16813886" y="505320"/>
                </a:lnTo>
                <a:lnTo>
                  <a:pt x="16816870" y="490537"/>
                </a:lnTo>
                <a:close/>
              </a:path>
              <a:path w="17265015" h="9587865">
                <a:moveTo>
                  <a:pt x="16816870" y="264248"/>
                </a:moveTo>
                <a:lnTo>
                  <a:pt x="16813886" y="249478"/>
                </a:lnTo>
                <a:lnTo>
                  <a:pt x="16805745" y="237401"/>
                </a:lnTo>
                <a:lnTo>
                  <a:pt x="16793680" y="229273"/>
                </a:lnTo>
                <a:lnTo>
                  <a:pt x="16778897" y="226288"/>
                </a:lnTo>
                <a:lnTo>
                  <a:pt x="16764127" y="229273"/>
                </a:lnTo>
                <a:lnTo>
                  <a:pt x="16752062" y="237401"/>
                </a:lnTo>
                <a:lnTo>
                  <a:pt x="16743922" y="249478"/>
                </a:lnTo>
                <a:lnTo>
                  <a:pt x="16740937" y="264248"/>
                </a:lnTo>
                <a:lnTo>
                  <a:pt x="16743922" y="279031"/>
                </a:lnTo>
                <a:lnTo>
                  <a:pt x="16752062" y="291096"/>
                </a:lnTo>
                <a:lnTo>
                  <a:pt x="16764127" y="299237"/>
                </a:lnTo>
                <a:lnTo>
                  <a:pt x="16778897" y="302221"/>
                </a:lnTo>
                <a:lnTo>
                  <a:pt x="16793680" y="299237"/>
                </a:lnTo>
                <a:lnTo>
                  <a:pt x="16805745" y="291096"/>
                </a:lnTo>
                <a:lnTo>
                  <a:pt x="16813886" y="279031"/>
                </a:lnTo>
                <a:lnTo>
                  <a:pt x="16816870" y="264248"/>
                </a:lnTo>
                <a:close/>
              </a:path>
              <a:path w="17265015" h="9587865">
                <a:moveTo>
                  <a:pt x="16816870" y="37960"/>
                </a:moveTo>
                <a:lnTo>
                  <a:pt x="16813886" y="23177"/>
                </a:lnTo>
                <a:lnTo>
                  <a:pt x="16805745" y="11112"/>
                </a:lnTo>
                <a:lnTo>
                  <a:pt x="16793680" y="2984"/>
                </a:lnTo>
                <a:lnTo>
                  <a:pt x="16778897" y="0"/>
                </a:lnTo>
                <a:lnTo>
                  <a:pt x="16764127" y="2984"/>
                </a:lnTo>
                <a:lnTo>
                  <a:pt x="16752062" y="11112"/>
                </a:lnTo>
                <a:lnTo>
                  <a:pt x="16743922" y="23177"/>
                </a:lnTo>
                <a:lnTo>
                  <a:pt x="16740937" y="37960"/>
                </a:lnTo>
                <a:lnTo>
                  <a:pt x="16743922" y="52743"/>
                </a:lnTo>
                <a:lnTo>
                  <a:pt x="16752062" y="64808"/>
                </a:lnTo>
                <a:lnTo>
                  <a:pt x="16764127" y="72948"/>
                </a:lnTo>
                <a:lnTo>
                  <a:pt x="16778897" y="75920"/>
                </a:lnTo>
                <a:lnTo>
                  <a:pt x="16793680" y="72948"/>
                </a:lnTo>
                <a:lnTo>
                  <a:pt x="16805745" y="64808"/>
                </a:lnTo>
                <a:lnTo>
                  <a:pt x="16813886" y="52743"/>
                </a:lnTo>
                <a:lnTo>
                  <a:pt x="16816870" y="37960"/>
                </a:lnTo>
                <a:close/>
              </a:path>
              <a:path w="17265015" h="9587865">
                <a:moveTo>
                  <a:pt x="17043121" y="2531427"/>
                </a:moveTo>
                <a:lnTo>
                  <a:pt x="17040149" y="2516657"/>
                </a:lnTo>
                <a:lnTo>
                  <a:pt x="17032008" y="2504579"/>
                </a:lnTo>
                <a:lnTo>
                  <a:pt x="17019943" y="2496451"/>
                </a:lnTo>
                <a:lnTo>
                  <a:pt x="17005161" y="2493467"/>
                </a:lnTo>
                <a:lnTo>
                  <a:pt x="16990391" y="2496451"/>
                </a:lnTo>
                <a:lnTo>
                  <a:pt x="16978326" y="2504579"/>
                </a:lnTo>
                <a:lnTo>
                  <a:pt x="16970185" y="2516657"/>
                </a:lnTo>
                <a:lnTo>
                  <a:pt x="16967200" y="2531427"/>
                </a:lnTo>
                <a:lnTo>
                  <a:pt x="16970185" y="2546210"/>
                </a:lnTo>
                <a:lnTo>
                  <a:pt x="16978326" y="2558275"/>
                </a:lnTo>
                <a:lnTo>
                  <a:pt x="16990391" y="2566416"/>
                </a:lnTo>
                <a:lnTo>
                  <a:pt x="17005161" y="2569400"/>
                </a:lnTo>
                <a:lnTo>
                  <a:pt x="17019943" y="2566416"/>
                </a:lnTo>
                <a:lnTo>
                  <a:pt x="17032008" y="2558275"/>
                </a:lnTo>
                <a:lnTo>
                  <a:pt x="17040149" y="2546210"/>
                </a:lnTo>
                <a:lnTo>
                  <a:pt x="17043121" y="2531427"/>
                </a:lnTo>
                <a:close/>
              </a:path>
              <a:path w="17265015" h="9587865">
                <a:moveTo>
                  <a:pt x="17043121" y="2305139"/>
                </a:moveTo>
                <a:lnTo>
                  <a:pt x="17040149" y="2290368"/>
                </a:lnTo>
                <a:lnTo>
                  <a:pt x="17032008" y="2278291"/>
                </a:lnTo>
                <a:lnTo>
                  <a:pt x="17019943" y="2270163"/>
                </a:lnTo>
                <a:lnTo>
                  <a:pt x="17005161" y="2267178"/>
                </a:lnTo>
                <a:lnTo>
                  <a:pt x="16990391" y="2270163"/>
                </a:lnTo>
                <a:lnTo>
                  <a:pt x="16978326" y="2278291"/>
                </a:lnTo>
                <a:lnTo>
                  <a:pt x="16970185" y="2290368"/>
                </a:lnTo>
                <a:lnTo>
                  <a:pt x="16967200" y="2305139"/>
                </a:lnTo>
                <a:lnTo>
                  <a:pt x="16970185" y="2319921"/>
                </a:lnTo>
                <a:lnTo>
                  <a:pt x="16978326" y="2331986"/>
                </a:lnTo>
                <a:lnTo>
                  <a:pt x="16990391" y="2340127"/>
                </a:lnTo>
                <a:lnTo>
                  <a:pt x="17005161" y="2343112"/>
                </a:lnTo>
                <a:lnTo>
                  <a:pt x="17019943" y="2340127"/>
                </a:lnTo>
                <a:lnTo>
                  <a:pt x="17032008" y="2331986"/>
                </a:lnTo>
                <a:lnTo>
                  <a:pt x="17040149" y="2319921"/>
                </a:lnTo>
                <a:lnTo>
                  <a:pt x="17043121" y="2305139"/>
                </a:lnTo>
                <a:close/>
              </a:path>
              <a:path w="17265015" h="9587865">
                <a:moveTo>
                  <a:pt x="17043121" y="2078850"/>
                </a:moveTo>
                <a:lnTo>
                  <a:pt x="17040149" y="2064067"/>
                </a:lnTo>
                <a:lnTo>
                  <a:pt x="17032008" y="2052002"/>
                </a:lnTo>
                <a:lnTo>
                  <a:pt x="17019943" y="2043874"/>
                </a:lnTo>
                <a:lnTo>
                  <a:pt x="17005161" y="2040890"/>
                </a:lnTo>
                <a:lnTo>
                  <a:pt x="16990391" y="2043874"/>
                </a:lnTo>
                <a:lnTo>
                  <a:pt x="16978326" y="2052002"/>
                </a:lnTo>
                <a:lnTo>
                  <a:pt x="16970185" y="2064067"/>
                </a:lnTo>
                <a:lnTo>
                  <a:pt x="16967200" y="2078850"/>
                </a:lnTo>
                <a:lnTo>
                  <a:pt x="16970185" y="2093633"/>
                </a:lnTo>
                <a:lnTo>
                  <a:pt x="16978326" y="2105698"/>
                </a:lnTo>
                <a:lnTo>
                  <a:pt x="16990391" y="2113838"/>
                </a:lnTo>
                <a:lnTo>
                  <a:pt x="17005161" y="2116823"/>
                </a:lnTo>
                <a:lnTo>
                  <a:pt x="17019943" y="2113838"/>
                </a:lnTo>
                <a:lnTo>
                  <a:pt x="17032008" y="2105698"/>
                </a:lnTo>
                <a:lnTo>
                  <a:pt x="17040149" y="2093633"/>
                </a:lnTo>
                <a:lnTo>
                  <a:pt x="17043121" y="2078850"/>
                </a:lnTo>
                <a:close/>
              </a:path>
              <a:path w="17265015" h="9587865">
                <a:moveTo>
                  <a:pt x="17043121" y="1852561"/>
                </a:moveTo>
                <a:lnTo>
                  <a:pt x="17040149" y="1837778"/>
                </a:lnTo>
                <a:lnTo>
                  <a:pt x="17032008" y="1825713"/>
                </a:lnTo>
                <a:lnTo>
                  <a:pt x="17019943" y="1817573"/>
                </a:lnTo>
                <a:lnTo>
                  <a:pt x="17005161" y="1814588"/>
                </a:lnTo>
                <a:lnTo>
                  <a:pt x="16990391" y="1817573"/>
                </a:lnTo>
                <a:lnTo>
                  <a:pt x="16978326" y="1825713"/>
                </a:lnTo>
                <a:lnTo>
                  <a:pt x="16970185" y="1837778"/>
                </a:lnTo>
                <a:lnTo>
                  <a:pt x="16967200" y="1852561"/>
                </a:lnTo>
                <a:lnTo>
                  <a:pt x="16970185" y="1867344"/>
                </a:lnTo>
                <a:lnTo>
                  <a:pt x="16978326" y="1879409"/>
                </a:lnTo>
                <a:lnTo>
                  <a:pt x="16990391" y="1887537"/>
                </a:lnTo>
                <a:lnTo>
                  <a:pt x="17005161" y="1890522"/>
                </a:lnTo>
                <a:lnTo>
                  <a:pt x="17019943" y="1887537"/>
                </a:lnTo>
                <a:lnTo>
                  <a:pt x="17032008" y="1879409"/>
                </a:lnTo>
                <a:lnTo>
                  <a:pt x="17040149" y="1867344"/>
                </a:lnTo>
                <a:lnTo>
                  <a:pt x="17043121" y="1852561"/>
                </a:lnTo>
                <a:close/>
              </a:path>
              <a:path w="17265015" h="9587865">
                <a:moveTo>
                  <a:pt x="17043121" y="1626273"/>
                </a:moveTo>
                <a:lnTo>
                  <a:pt x="17040149" y="1611490"/>
                </a:lnTo>
                <a:lnTo>
                  <a:pt x="17032008" y="1599425"/>
                </a:lnTo>
                <a:lnTo>
                  <a:pt x="17019943" y="1591284"/>
                </a:lnTo>
                <a:lnTo>
                  <a:pt x="17005161" y="1588300"/>
                </a:lnTo>
                <a:lnTo>
                  <a:pt x="16990391" y="1591284"/>
                </a:lnTo>
                <a:lnTo>
                  <a:pt x="16978326" y="1599425"/>
                </a:lnTo>
                <a:lnTo>
                  <a:pt x="16970185" y="1611490"/>
                </a:lnTo>
                <a:lnTo>
                  <a:pt x="16967200" y="1626273"/>
                </a:lnTo>
                <a:lnTo>
                  <a:pt x="16970185" y="1641043"/>
                </a:lnTo>
                <a:lnTo>
                  <a:pt x="16978326" y="1653120"/>
                </a:lnTo>
                <a:lnTo>
                  <a:pt x="16990391" y="1661248"/>
                </a:lnTo>
                <a:lnTo>
                  <a:pt x="17005161" y="1664233"/>
                </a:lnTo>
                <a:lnTo>
                  <a:pt x="17019943" y="1661248"/>
                </a:lnTo>
                <a:lnTo>
                  <a:pt x="17032008" y="1653120"/>
                </a:lnTo>
                <a:lnTo>
                  <a:pt x="17040149" y="1641043"/>
                </a:lnTo>
                <a:lnTo>
                  <a:pt x="17043121" y="1626273"/>
                </a:lnTo>
                <a:close/>
              </a:path>
              <a:path w="17265015" h="9587865">
                <a:moveTo>
                  <a:pt x="17043121" y="1395704"/>
                </a:moveTo>
                <a:lnTo>
                  <a:pt x="17040149" y="1380921"/>
                </a:lnTo>
                <a:lnTo>
                  <a:pt x="17032008" y="1368856"/>
                </a:lnTo>
                <a:lnTo>
                  <a:pt x="17019943" y="1360716"/>
                </a:lnTo>
                <a:lnTo>
                  <a:pt x="17005161" y="1357731"/>
                </a:lnTo>
                <a:lnTo>
                  <a:pt x="16990391" y="1360716"/>
                </a:lnTo>
                <a:lnTo>
                  <a:pt x="16978326" y="1368856"/>
                </a:lnTo>
                <a:lnTo>
                  <a:pt x="16970185" y="1380921"/>
                </a:lnTo>
                <a:lnTo>
                  <a:pt x="16967200" y="1395704"/>
                </a:lnTo>
                <a:lnTo>
                  <a:pt x="16970185" y="1410474"/>
                </a:lnTo>
                <a:lnTo>
                  <a:pt x="16978326" y="1422552"/>
                </a:lnTo>
                <a:lnTo>
                  <a:pt x="16990391" y="1430680"/>
                </a:lnTo>
                <a:lnTo>
                  <a:pt x="17005161" y="1433664"/>
                </a:lnTo>
                <a:lnTo>
                  <a:pt x="17019943" y="1430680"/>
                </a:lnTo>
                <a:lnTo>
                  <a:pt x="17032008" y="1422552"/>
                </a:lnTo>
                <a:lnTo>
                  <a:pt x="17040149" y="1410474"/>
                </a:lnTo>
                <a:lnTo>
                  <a:pt x="17043121" y="1395704"/>
                </a:lnTo>
                <a:close/>
              </a:path>
              <a:path w="17265015" h="9587865">
                <a:moveTo>
                  <a:pt x="17043121" y="1169416"/>
                </a:moveTo>
                <a:lnTo>
                  <a:pt x="17040149" y="1154633"/>
                </a:lnTo>
                <a:lnTo>
                  <a:pt x="17032008" y="1142568"/>
                </a:lnTo>
                <a:lnTo>
                  <a:pt x="17019943" y="1134427"/>
                </a:lnTo>
                <a:lnTo>
                  <a:pt x="17005161" y="1131443"/>
                </a:lnTo>
                <a:lnTo>
                  <a:pt x="16990391" y="1134427"/>
                </a:lnTo>
                <a:lnTo>
                  <a:pt x="16978326" y="1142568"/>
                </a:lnTo>
                <a:lnTo>
                  <a:pt x="16970185" y="1154633"/>
                </a:lnTo>
                <a:lnTo>
                  <a:pt x="16967200" y="1169416"/>
                </a:lnTo>
                <a:lnTo>
                  <a:pt x="16970185" y="1184186"/>
                </a:lnTo>
                <a:lnTo>
                  <a:pt x="16978326" y="1196263"/>
                </a:lnTo>
                <a:lnTo>
                  <a:pt x="16990391" y="1204391"/>
                </a:lnTo>
                <a:lnTo>
                  <a:pt x="17005161" y="1207376"/>
                </a:lnTo>
                <a:lnTo>
                  <a:pt x="17019943" y="1204391"/>
                </a:lnTo>
                <a:lnTo>
                  <a:pt x="17032008" y="1196263"/>
                </a:lnTo>
                <a:lnTo>
                  <a:pt x="17040136" y="1184186"/>
                </a:lnTo>
                <a:lnTo>
                  <a:pt x="17043121" y="1169416"/>
                </a:lnTo>
                <a:close/>
              </a:path>
              <a:path w="17265015" h="9587865">
                <a:moveTo>
                  <a:pt x="17043121" y="943127"/>
                </a:moveTo>
                <a:lnTo>
                  <a:pt x="17040149" y="928344"/>
                </a:lnTo>
                <a:lnTo>
                  <a:pt x="17032008" y="916279"/>
                </a:lnTo>
                <a:lnTo>
                  <a:pt x="17019943" y="908138"/>
                </a:lnTo>
                <a:lnTo>
                  <a:pt x="17005161" y="905154"/>
                </a:lnTo>
                <a:lnTo>
                  <a:pt x="16990391" y="908138"/>
                </a:lnTo>
                <a:lnTo>
                  <a:pt x="16978326" y="916279"/>
                </a:lnTo>
                <a:lnTo>
                  <a:pt x="16970185" y="928344"/>
                </a:lnTo>
                <a:lnTo>
                  <a:pt x="16967200" y="943127"/>
                </a:lnTo>
                <a:lnTo>
                  <a:pt x="16970185" y="957897"/>
                </a:lnTo>
                <a:lnTo>
                  <a:pt x="16978326" y="969962"/>
                </a:lnTo>
                <a:lnTo>
                  <a:pt x="16990391" y="978103"/>
                </a:lnTo>
                <a:lnTo>
                  <a:pt x="17005161" y="981087"/>
                </a:lnTo>
                <a:lnTo>
                  <a:pt x="17019943" y="978103"/>
                </a:lnTo>
                <a:lnTo>
                  <a:pt x="17032008" y="969962"/>
                </a:lnTo>
                <a:lnTo>
                  <a:pt x="17040149" y="957897"/>
                </a:lnTo>
                <a:lnTo>
                  <a:pt x="17043121" y="943127"/>
                </a:lnTo>
                <a:close/>
              </a:path>
              <a:path w="17265015" h="9587865">
                <a:moveTo>
                  <a:pt x="17043121" y="716826"/>
                </a:moveTo>
                <a:lnTo>
                  <a:pt x="17040149" y="702056"/>
                </a:lnTo>
                <a:lnTo>
                  <a:pt x="17032008" y="689991"/>
                </a:lnTo>
                <a:lnTo>
                  <a:pt x="17019943" y="681850"/>
                </a:lnTo>
                <a:lnTo>
                  <a:pt x="17005161" y="678865"/>
                </a:lnTo>
                <a:lnTo>
                  <a:pt x="16990391" y="681850"/>
                </a:lnTo>
                <a:lnTo>
                  <a:pt x="16978326" y="689991"/>
                </a:lnTo>
                <a:lnTo>
                  <a:pt x="16970185" y="702056"/>
                </a:lnTo>
                <a:lnTo>
                  <a:pt x="16967200" y="716826"/>
                </a:lnTo>
                <a:lnTo>
                  <a:pt x="16970185" y="731608"/>
                </a:lnTo>
                <a:lnTo>
                  <a:pt x="16978326" y="743673"/>
                </a:lnTo>
                <a:lnTo>
                  <a:pt x="16990391" y="751814"/>
                </a:lnTo>
                <a:lnTo>
                  <a:pt x="17005161" y="754799"/>
                </a:lnTo>
                <a:lnTo>
                  <a:pt x="17019943" y="751814"/>
                </a:lnTo>
                <a:lnTo>
                  <a:pt x="17032008" y="743673"/>
                </a:lnTo>
                <a:lnTo>
                  <a:pt x="17040149" y="731608"/>
                </a:lnTo>
                <a:lnTo>
                  <a:pt x="17043121" y="716826"/>
                </a:lnTo>
                <a:close/>
              </a:path>
              <a:path w="17265015" h="9587865">
                <a:moveTo>
                  <a:pt x="17043121" y="490537"/>
                </a:moveTo>
                <a:lnTo>
                  <a:pt x="17040149" y="475767"/>
                </a:lnTo>
                <a:lnTo>
                  <a:pt x="17032008" y="463689"/>
                </a:lnTo>
                <a:lnTo>
                  <a:pt x="17019943" y="455561"/>
                </a:lnTo>
                <a:lnTo>
                  <a:pt x="17005161" y="452577"/>
                </a:lnTo>
                <a:lnTo>
                  <a:pt x="16990391" y="455561"/>
                </a:lnTo>
                <a:lnTo>
                  <a:pt x="16978326" y="463689"/>
                </a:lnTo>
                <a:lnTo>
                  <a:pt x="16970185" y="475767"/>
                </a:lnTo>
                <a:lnTo>
                  <a:pt x="16967200" y="490537"/>
                </a:lnTo>
                <a:lnTo>
                  <a:pt x="16970185" y="505320"/>
                </a:lnTo>
                <a:lnTo>
                  <a:pt x="16978326" y="517385"/>
                </a:lnTo>
                <a:lnTo>
                  <a:pt x="16990391" y="525526"/>
                </a:lnTo>
                <a:lnTo>
                  <a:pt x="17005161" y="528510"/>
                </a:lnTo>
                <a:lnTo>
                  <a:pt x="17019943" y="525526"/>
                </a:lnTo>
                <a:lnTo>
                  <a:pt x="17032008" y="517385"/>
                </a:lnTo>
                <a:lnTo>
                  <a:pt x="17040149" y="505320"/>
                </a:lnTo>
                <a:lnTo>
                  <a:pt x="17043121" y="490537"/>
                </a:lnTo>
                <a:close/>
              </a:path>
              <a:path w="17265015" h="9587865">
                <a:moveTo>
                  <a:pt x="17043121" y="264248"/>
                </a:moveTo>
                <a:lnTo>
                  <a:pt x="17040149" y="249478"/>
                </a:lnTo>
                <a:lnTo>
                  <a:pt x="17032008" y="237401"/>
                </a:lnTo>
                <a:lnTo>
                  <a:pt x="17019943" y="229273"/>
                </a:lnTo>
                <a:lnTo>
                  <a:pt x="17005161" y="226288"/>
                </a:lnTo>
                <a:lnTo>
                  <a:pt x="16990391" y="229273"/>
                </a:lnTo>
                <a:lnTo>
                  <a:pt x="16978326" y="237401"/>
                </a:lnTo>
                <a:lnTo>
                  <a:pt x="16970185" y="249478"/>
                </a:lnTo>
                <a:lnTo>
                  <a:pt x="16967200" y="264248"/>
                </a:lnTo>
                <a:lnTo>
                  <a:pt x="16970185" y="279031"/>
                </a:lnTo>
                <a:lnTo>
                  <a:pt x="16978326" y="291096"/>
                </a:lnTo>
                <a:lnTo>
                  <a:pt x="16990391" y="299237"/>
                </a:lnTo>
                <a:lnTo>
                  <a:pt x="17005161" y="302221"/>
                </a:lnTo>
                <a:lnTo>
                  <a:pt x="17019943" y="299237"/>
                </a:lnTo>
                <a:lnTo>
                  <a:pt x="17032008" y="291096"/>
                </a:lnTo>
                <a:lnTo>
                  <a:pt x="17040149" y="279031"/>
                </a:lnTo>
                <a:lnTo>
                  <a:pt x="17043121" y="264248"/>
                </a:lnTo>
                <a:close/>
              </a:path>
              <a:path w="17265015" h="9587865">
                <a:moveTo>
                  <a:pt x="17043121" y="37960"/>
                </a:moveTo>
                <a:lnTo>
                  <a:pt x="17040136" y="23177"/>
                </a:lnTo>
                <a:lnTo>
                  <a:pt x="17032008" y="11112"/>
                </a:lnTo>
                <a:lnTo>
                  <a:pt x="17019943" y="2984"/>
                </a:lnTo>
                <a:lnTo>
                  <a:pt x="17005161" y="0"/>
                </a:lnTo>
                <a:lnTo>
                  <a:pt x="16990391" y="2984"/>
                </a:lnTo>
                <a:lnTo>
                  <a:pt x="16978326" y="11112"/>
                </a:lnTo>
                <a:lnTo>
                  <a:pt x="16970185" y="23177"/>
                </a:lnTo>
                <a:lnTo>
                  <a:pt x="16967200" y="37960"/>
                </a:lnTo>
                <a:lnTo>
                  <a:pt x="16970185" y="52743"/>
                </a:lnTo>
                <a:lnTo>
                  <a:pt x="16978326" y="64808"/>
                </a:lnTo>
                <a:lnTo>
                  <a:pt x="16990391" y="72948"/>
                </a:lnTo>
                <a:lnTo>
                  <a:pt x="17005161" y="75920"/>
                </a:lnTo>
                <a:lnTo>
                  <a:pt x="17019943" y="72948"/>
                </a:lnTo>
                <a:lnTo>
                  <a:pt x="17032008" y="64808"/>
                </a:lnTo>
                <a:lnTo>
                  <a:pt x="17040149" y="52743"/>
                </a:lnTo>
                <a:lnTo>
                  <a:pt x="17043121" y="37960"/>
                </a:lnTo>
                <a:close/>
              </a:path>
              <a:path w="17265015" h="9587865">
                <a:moveTo>
                  <a:pt x="17264647" y="2531427"/>
                </a:moveTo>
                <a:lnTo>
                  <a:pt x="17261663" y="2516657"/>
                </a:lnTo>
                <a:lnTo>
                  <a:pt x="17253535" y="2504579"/>
                </a:lnTo>
                <a:lnTo>
                  <a:pt x="17241470" y="2496451"/>
                </a:lnTo>
                <a:lnTo>
                  <a:pt x="17226687" y="2493467"/>
                </a:lnTo>
                <a:lnTo>
                  <a:pt x="17211917" y="2496451"/>
                </a:lnTo>
                <a:lnTo>
                  <a:pt x="17199852" y="2504579"/>
                </a:lnTo>
                <a:lnTo>
                  <a:pt x="17191711" y="2516657"/>
                </a:lnTo>
                <a:lnTo>
                  <a:pt x="17188726" y="2531427"/>
                </a:lnTo>
                <a:lnTo>
                  <a:pt x="17191711" y="2546210"/>
                </a:lnTo>
                <a:lnTo>
                  <a:pt x="17199852" y="2558275"/>
                </a:lnTo>
                <a:lnTo>
                  <a:pt x="17211917" y="2566416"/>
                </a:lnTo>
                <a:lnTo>
                  <a:pt x="17226687" y="2569400"/>
                </a:lnTo>
                <a:lnTo>
                  <a:pt x="17241470" y="2566416"/>
                </a:lnTo>
                <a:lnTo>
                  <a:pt x="17253535" y="2558275"/>
                </a:lnTo>
                <a:lnTo>
                  <a:pt x="17261663" y="2546210"/>
                </a:lnTo>
                <a:lnTo>
                  <a:pt x="17264647" y="2531427"/>
                </a:lnTo>
                <a:close/>
              </a:path>
              <a:path w="17265015" h="9587865">
                <a:moveTo>
                  <a:pt x="17264647" y="2305139"/>
                </a:moveTo>
                <a:lnTo>
                  <a:pt x="17261663" y="2290368"/>
                </a:lnTo>
                <a:lnTo>
                  <a:pt x="17253535" y="2278291"/>
                </a:lnTo>
                <a:lnTo>
                  <a:pt x="17241470" y="2270163"/>
                </a:lnTo>
                <a:lnTo>
                  <a:pt x="17226687" y="2267178"/>
                </a:lnTo>
                <a:lnTo>
                  <a:pt x="17211917" y="2270163"/>
                </a:lnTo>
                <a:lnTo>
                  <a:pt x="17199852" y="2278291"/>
                </a:lnTo>
                <a:lnTo>
                  <a:pt x="17191711" y="2290368"/>
                </a:lnTo>
                <a:lnTo>
                  <a:pt x="17188726" y="2305139"/>
                </a:lnTo>
                <a:lnTo>
                  <a:pt x="17191711" y="2319921"/>
                </a:lnTo>
                <a:lnTo>
                  <a:pt x="17199852" y="2331986"/>
                </a:lnTo>
                <a:lnTo>
                  <a:pt x="17211917" y="2340127"/>
                </a:lnTo>
                <a:lnTo>
                  <a:pt x="17226687" y="2343112"/>
                </a:lnTo>
                <a:lnTo>
                  <a:pt x="17241470" y="2340127"/>
                </a:lnTo>
                <a:lnTo>
                  <a:pt x="17253535" y="2331986"/>
                </a:lnTo>
                <a:lnTo>
                  <a:pt x="17261663" y="2319921"/>
                </a:lnTo>
                <a:lnTo>
                  <a:pt x="17264647" y="2305139"/>
                </a:lnTo>
                <a:close/>
              </a:path>
              <a:path w="17265015" h="9587865">
                <a:moveTo>
                  <a:pt x="17264647" y="2078850"/>
                </a:moveTo>
                <a:lnTo>
                  <a:pt x="17261663" y="2064067"/>
                </a:lnTo>
                <a:lnTo>
                  <a:pt x="17253535" y="2052002"/>
                </a:lnTo>
                <a:lnTo>
                  <a:pt x="17241470" y="2043874"/>
                </a:lnTo>
                <a:lnTo>
                  <a:pt x="17226687" y="2040890"/>
                </a:lnTo>
                <a:lnTo>
                  <a:pt x="17211917" y="2043874"/>
                </a:lnTo>
                <a:lnTo>
                  <a:pt x="17199852" y="2052002"/>
                </a:lnTo>
                <a:lnTo>
                  <a:pt x="17191711" y="2064067"/>
                </a:lnTo>
                <a:lnTo>
                  <a:pt x="17188726" y="2078850"/>
                </a:lnTo>
                <a:lnTo>
                  <a:pt x="17191711" y="2093633"/>
                </a:lnTo>
                <a:lnTo>
                  <a:pt x="17199852" y="2105698"/>
                </a:lnTo>
                <a:lnTo>
                  <a:pt x="17211917" y="2113838"/>
                </a:lnTo>
                <a:lnTo>
                  <a:pt x="17226687" y="2116823"/>
                </a:lnTo>
                <a:lnTo>
                  <a:pt x="17241470" y="2113838"/>
                </a:lnTo>
                <a:lnTo>
                  <a:pt x="17253535" y="2105698"/>
                </a:lnTo>
                <a:lnTo>
                  <a:pt x="17261663" y="2093633"/>
                </a:lnTo>
                <a:lnTo>
                  <a:pt x="17264647" y="2078850"/>
                </a:lnTo>
                <a:close/>
              </a:path>
              <a:path w="17265015" h="9587865">
                <a:moveTo>
                  <a:pt x="17264647" y="1852561"/>
                </a:moveTo>
                <a:lnTo>
                  <a:pt x="17261663" y="1837778"/>
                </a:lnTo>
                <a:lnTo>
                  <a:pt x="17253535" y="1825713"/>
                </a:lnTo>
                <a:lnTo>
                  <a:pt x="17241470" y="1817573"/>
                </a:lnTo>
                <a:lnTo>
                  <a:pt x="17226687" y="1814588"/>
                </a:lnTo>
                <a:lnTo>
                  <a:pt x="17211917" y="1817573"/>
                </a:lnTo>
                <a:lnTo>
                  <a:pt x="17199852" y="1825713"/>
                </a:lnTo>
                <a:lnTo>
                  <a:pt x="17191711" y="1837778"/>
                </a:lnTo>
                <a:lnTo>
                  <a:pt x="17188726" y="1852561"/>
                </a:lnTo>
                <a:lnTo>
                  <a:pt x="17191711" y="1867344"/>
                </a:lnTo>
                <a:lnTo>
                  <a:pt x="17199852" y="1879409"/>
                </a:lnTo>
                <a:lnTo>
                  <a:pt x="17211917" y="1887537"/>
                </a:lnTo>
                <a:lnTo>
                  <a:pt x="17226687" y="1890522"/>
                </a:lnTo>
                <a:lnTo>
                  <a:pt x="17241470" y="1887537"/>
                </a:lnTo>
                <a:lnTo>
                  <a:pt x="17253535" y="1879409"/>
                </a:lnTo>
                <a:lnTo>
                  <a:pt x="17261663" y="1867344"/>
                </a:lnTo>
                <a:lnTo>
                  <a:pt x="17264647" y="1852561"/>
                </a:lnTo>
                <a:close/>
              </a:path>
              <a:path w="17265015" h="9587865">
                <a:moveTo>
                  <a:pt x="17264647" y="1626273"/>
                </a:moveTo>
                <a:lnTo>
                  <a:pt x="17261663" y="1611490"/>
                </a:lnTo>
                <a:lnTo>
                  <a:pt x="17253535" y="1599425"/>
                </a:lnTo>
                <a:lnTo>
                  <a:pt x="17241470" y="1591284"/>
                </a:lnTo>
                <a:lnTo>
                  <a:pt x="17226687" y="1588300"/>
                </a:lnTo>
                <a:lnTo>
                  <a:pt x="17211917" y="1591284"/>
                </a:lnTo>
                <a:lnTo>
                  <a:pt x="17199852" y="1599425"/>
                </a:lnTo>
                <a:lnTo>
                  <a:pt x="17191711" y="1611490"/>
                </a:lnTo>
                <a:lnTo>
                  <a:pt x="17188726" y="1626273"/>
                </a:lnTo>
                <a:lnTo>
                  <a:pt x="17191711" y="1641043"/>
                </a:lnTo>
                <a:lnTo>
                  <a:pt x="17199852" y="1653120"/>
                </a:lnTo>
                <a:lnTo>
                  <a:pt x="17211917" y="1661248"/>
                </a:lnTo>
                <a:lnTo>
                  <a:pt x="17226687" y="1664233"/>
                </a:lnTo>
                <a:lnTo>
                  <a:pt x="17241470" y="1661248"/>
                </a:lnTo>
                <a:lnTo>
                  <a:pt x="17253535" y="1653120"/>
                </a:lnTo>
                <a:lnTo>
                  <a:pt x="17261663" y="1641043"/>
                </a:lnTo>
                <a:lnTo>
                  <a:pt x="17264647" y="1626273"/>
                </a:lnTo>
                <a:close/>
              </a:path>
              <a:path w="17265015" h="9587865">
                <a:moveTo>
                  <a:pt x="17264647" y="1395704"/>
                </a:moveTo>
                <a:lnTo>
                  <a:pt x="17261663" y="1380921"/>
                </a:lnTo>
                <a:lnTo>
                  <a:pt x="17253535" y="1368856"/>
                </a:lnTo>
                <a:lnTo>
                  <a:pt x="17241470" y="1360716"/>
                </a:lnTo>
                <a:lnTo>
                  <a:pt x="17226687" y="1357731"/>
                </a:lnTo>
                <a:lnTo>
                  <a:pt x="17211917" y="1360716"/>
                </a:lnTo>
                <a:lnTo>
                  <a:pt x="17199852" y="1368856"/>
                </a:lnTo>
                <a:lnTo>
                  <a:pt x="17191711" y="1380921"/>
                </a:lnTo>
                <a:lnTo>
                  <a:pt x="17188726" y="1395704"/>
                </a:lnTo>
                <a:lnTo>
                  <a:pt x="17191711" y="1410474"/>
                </a:lnTo>
                <a:lnTo>
                  <a:pt x="17199852" y="1422552"/>
                </a:lnTo>
                <a:lnTo>
                  <a:pt x="17211917" y="1430680"/>
                </a:lnTo>
                <a:lnTo>
                  <a:pt x="17226687" y="1433664"/>
                </a:lnTo>
                <a:lnTo>
                  <a:pt x="17241470" y="1430680"/>
                </a:lnTo>
                <a:lnTo>
                  <a:pt x="17253535" y="1422552"/>
                </a:lnTo>
                <a:lnTo>
                  <a:pt x="17261663" y="1410474"/>
                </a:lnTo>
                <a:lnTo>
                  <a:pt x="17264647" y="1395704"/>
                </a:lnTo>
                <a:close/>
              </a:path>
              <a:path w="17265015" h="9587865">
                <a:moveTo>
                  <a:pt x="17264647" y="1169416"/>
                </a:moveTo>
                <a:lnTo>
                  <a:pt x="17261663" y="1154633"/>
                </a:lnTo>
                <a:lnTo>
                  <a:pt x="17253535" y="1142568"/>
                </a:lnTo>
                <a:lnTo>
                  <a:pt x="17241470" y="1134427"/>
                </a:lnTo>
                <a:lnTo>
                  <a:pt x="17226687" y="1131443"/>
                </a:lnTo>
                <a:lnTo>
                  <a:pt x="17211917" y="1134427"/>
                </a:lnTo>
                <a:lnTo>
                  <a:pt x="17199852" y="1142568"/>
                </a:lnTo>
                <a:lnTo>
                  <a:pt x="17191711" y="1154633"/>
                </a:lnTo>
                <a:lnTo>
                  <a:pt x="17188726" y="1169416"/>
                </a:lnTo>
                <a:lnTo>
                  <a:pt x="17191711" y="1184186"/>
                </a:lnTo>
                <a:lnTo>
                  <a:pt x="17199852" y="1196263"/>
                </a:lnTo>
                <a:lnTo>
                  <a:pt x="17211917" y="1204391"/>
                </a:lnTo>
                <a:lnTo>
                  <a:pt x="17226687" y="1207376"/>
                </a:lnTo>
                <a:lnTo>
                  <a:pt x="17241470" y="1204391"/>
                </a:lnTo>
                <a:lnTo>
                  <a:pt x="17253535" y="1196263"/>
                </a:lnTo>
                <a:lnTo>
                  <a:pt x="17261663" y="1184186"/>
                </a:lnTo>
                <a:lnTo>
                  <a:pt x="17264647" y="1169416"/>
                </a:lnTo>
                <a:close/>
              </a:path>
              <a:path w="17265015" h="9587865">
                <a:moveTo>
                  <a:pt x="17264647" y="943127"/>
                </a:moveTo>
                <a:lnTo>
                  <a:pt x="17261663" y="928344"/>
                </a:lnTo>
                <a:lnTo>
                  <a:pt x="17253535" y="916279"/>
                </a:lnTo>
                <a:lnTo>
                  <a:pt x="17241470" y="908138"/>
                </a:lnTo>
                <a:lnTo>
                  <a:pt x="17226687" y="905154"/>
                </a:lnTo>
                <a:lnTo>
                  <a:pt x="17211917" y="908138"/>
                </a:lnTo>
                <a:lnTo>
                  <a:pt x="17199852" y="916279"/>
                </a:lnTo>
                <a:lnTo>
                  <a:pt x="17191711" y="928344"/>
                </a:lnTo>
                <a:lnTo>
                  <a:pt x="17188726" y="943127"/>
                </a:lnTo>
                <a:lnTo>
                  <a:pt x="17191711" y="957897"/>
                </a:lnTo>
                <a:lnTo>
                  <a:pt x="17199852" y="969962"/>
                </a:lnTo>
                <a:lnTo>
                  <a:pt x="17211917" y="978103"/>
                </a:lnTo>
                <a:lnTo>
                  <a:pt x="17226687" y="981087"/>
                </a:lnTo>
                <a:lnTo>
                  <a:pt x="17241470" y="978103"/>
                </a:lnTo>
                <a:lnTo>
                  <a:pt x="17253535" y="969962"/>
                </a:lnTo>
                <a:lnTo>
                  <a:pt x="17261663" y="957897"/>
                </a:lnTo>
                <a:lnTo>
                  <a:pt x="17264647" y="943127"/>
                </a:lnTo>
                <a:close/>
              </a:path>
              <a:path w="17265015" h="9587865">
                <a:moveTo>
                  <a:pt x="17264647" y="716826"/>
                </a:moveTo>
                <a:lnTo>
                  <a:pt x="17261663" y="702056"/>
                </a:lnTo>
                <a:lnTo>
                  <a:pt x="17253535" y="689991"/>
                </a:lnTo>
                <a:lnTo>
                  <a:pt x="17241470" y="681850"/>
                </a:lnTo>
                <a:lnTo>
                  <a:pt x="17226687" y="678865"/>
                </a:lnTo>
                <a:lnTo>
                  <a:pt x="17211917" y="681850"/>
                </a:lnTo>
                <a:lnTo>
                  <a:pt x="17199852" y="689991"/>
                </a:lnTo>
                <a:lnTo>
                  <a:pt x="17191711" y="702056"/>
                </a:lnTo>
                <a:lnTo>
                  <a:pt x="17188726" y="716826"/>
                </a:lnTo>
                <a:lnTo>
                  <a:pt x="17191711" y="731608"/>
                </a:lnTo>
                <a:lnTo>
                  <a:pt x="17199852" y="743673"/>
                </a:lnTo>
                <a:lnTo>
                  <a:pt x="17211917" y="751814"/>
                </a:lnTo>
                <a:lnTo>
                  <a:pt x="17226687" y="754799"/>
                </a:lnTo>
                <a:lnTo>
                  <a:pt x="17241470" y="751814"/>
                </a:lnTo>
                <a:lnTo>
                  <a:pt x="17253535" y="743673"/>
                </a:lnTo>
                <a:lnTo>
                  <a:pt x="17261663" y="731608"/>
                </a:lnTo>
                <a:lnTo>
                  <a:pt x="17264647" y="716826"/>
                </a:lnTo>
                <a:close/>
              </a:path>
              <a:path w="17265015" h="9587865">
                <a:moveTo>
                  <a:pt x="17264647" y="490537"/>
                </a:moveTo>
                <a:lnTo>
                  <a:pt x="17261663" y="475767"/>
                </a:lnTo>
                <a:lnTo>
                  <a:pt x="17253535" y="463689"/>
                </a:lnTo>
                <a:lnTo>
                  <a:pt x="17241470" y="455561"/>
                </a:lnTo>
                <a:lnTo>
                  <a:pt x="17226687" y="452577"/>
                </a:lnTo>
                <a:lnTo>
                  <a:pt x="17211917" y="455561"/>
                </a:lnTo>
                <a:lnTo>
                  <a:pt x="17199852" y="463689"/>
                </a:lnTo>
                <a:lnTo>
                  <a:pt x="17191711" y="475767"/>
                </a:lnTo>
                <a:lnTo>
                  <a:pt x="17188726" y="490537"/>
                </a:lnTo>
                <a:lnTo>
                  <a:pt x="17191711" y="505320"/>
                </a:lnTo>
                <a:lnTo>
                  <a:pt x="17199852" y="517385"/>
                </a:lnTo>
                <a:lnTo>
                  <a:pt x="17211917" y="525526"/>
                </a:lnTo>
                <a:lnTo>
                  <a:pt x="17226687" y="528510"/>
                </a:lnTo>
                <a:lnTo>
                  <a:pt x="17241470" y="525526"/>
                </a:lnTo>
                <a:lnTo>
                  <a:pt x="17253535" y="517385"/>
                </a:lnTo>
                <a:lnTo>
                  <a:pt x="17261663" y="505320"/>
                </a:lnTo>
                <a:lnTo>
                  <a:pt x="17264647" y="490537"/>
                </a:lnTo>
                <a:close/>
              </a:path>
              <a:path w="17265015" h="9587865">
                <a:moveTo>
                  <a:pt x="17264647" y="264248"/>
                </a:moveTo>
                <a:lnTo>
                  <a:pt x="17261663" y="249478"/>
                </a:lnTo>
                <a:lnTo>
                  <a:pt x="17253535" y="237401"/>
                </a:lnTo>
                <a:lnTo>
                  <a:pt x="17241470" y="229273"/>
                </a:lnTo>
                <a:lnTo>
                  <a:pt x="17226687" y="226288"/>
                </a:lnTo>
                <a:lnTo>
                  <a:pt x="17211917" y="229273"/>
                </a:lnTo>
                <a:lnTo>
                  <a:pt x="17199852" y="237401"/>
                </a:lnTo>
                <a:lnTo>
                  <a:pt x="17191711" y="249478"/>
                </a:lnTo>
                <a:lnTo>
                  <a:pt x="17188726" y="264248"/>
                </a:lnTo>
                <a:lnTo>
                  <a:pt x="17191711" y="279031"/>
                </a:lnTo>
                <a:lnTo>
                  <a:pt x="17199852" y="291096"/>
                </a:lnTo>
                <a:lnTo>
                  <a:pt x="17211917" y="299237"/>
                </a:lnTo>
                <a:lnTo>
                  <a:pt x="17226687" y="302221"/>
                </a:lnTo>
                <a:lnTo>
                  <a:pt x="17241470" y="299237"/>
                </a:lnTo>
                <a:lnTo>
                  <a:pt x="17253535" y="291096"/>
                </a:lnTo>
                <a:lnTo>
                  <a:pt x="17261663" y="279031"/>
                </a:lnTo>
                <a:lnTo>
                  <a:pt x="17264647" y="264248"/>
                </a:lnTo>
                <a:close/>
              </a:path>
              <a:path w="17265015" h="9587865">
                <a:moveTo>
                  <a:pt x="17264647" y="37960"/>
                </a:moveTo>
                <a:lnTo>
                  <a:pt x="17261663" y="23177"/>
                </a:lnTo>
                <a:lnTo>
                  <a:pt x="17253535" y="11112"/>
                </a:lnTo>
                <a:lnTo>
                  <a:pt x="17241470" y="2984"/>
                </a:lnTo>
                <a:lnTo>
                  <a:pt x="17226687" y="0"/>
                </a:lnTo>
                <a:lnTo>
                  <a:pt x="17211917" y="2984"/>
                </a:lnTo>
                <a:lnTo>
                  <a:pt x="17199852" y="11112"/>
                </a:lnTo>
                <a:lnTo>
                  <a:pt x="17191711" y="23177"/>
                </a:lnTo>
                <a:lnTo>
                  <a:pt x="17188726" y="37960"/>
                </a:lnTo>
                <a:lnTo>
                  <a:pt x="17191711" y="52743"/>
                </a:lnTo>
                <a:lnTo>
                  <a:pt x="17199852" y="64808"/>
                </a:lnTo>
                <a:lnTo>
                  <a:pt x="17211917" y="72948"/>
                </a:lnTo>
                <a:lnTo>
                  <a:pt x="17226687" y="75920"/>
                </a:lnTo>
                <a:lnTo>
                  <a:pt x="17241470" y="72948"/>
                </a:lnTo>
                <a:lnTo>
                  <a:pt x="17253535" y="64808"/>
                </a:lnTo>
                <a:lnTo>
                  <a:pt x="17261663" y="52743"/>
                </a:lnTo>
                <a:lnTo>
                  <a:pt x="17264647" y="37960"/>
                </a:lnTo>
                <a:close/>
              </a:path>
            </a:pathLst>
          </a:custGeom>
          <a:solidFill>
            <a:srgbClr val="990000"/>
          </a:solidFill>
        </p:spPr>
        <p:txBody>
          <a:bodyPr wrap="square" lIns="0" tIns="0" rIns="0" bIns="0" rtlCol="0"/>
          <a:lstStyle/>
          <a:p>
            <a:endParaRPr/>
          </a:p>
        </p:txBody>
      </p:sp>
      <p:sp>
        <p:nvSpPr>
          <p:cNvPr id="2" name="Holder 2"/>
          <p:cNvSpPr>
            <a:spLocks noGrp="1"/>
          </p:cNvSpPr>
          <p:nvPr>
            <p:ph type="ctrTitle"/>
          </p:nvPr>
        </p:nvSpPr>
        <p:spPr>
          <a:xfrm>
            <a:off x="1016000" y="2383603"/>
            <a:ext cx="7225665" cy="4379595"/>
          </a:xfrm>
          <a:prstGeom prst="rect">
            <a:avLst/>
          </a:prstGeom>
        </p:spPr>
        <p:txBody>
          <a:bodyPr wrap="square" lIns="0" tIns="0" rIns="0" bIns="0">
            <a:spAutoFit/>
          </a:bodyPr>
          <a:lstStyle>
            <a:lvl1pPr>
              <a:defRPr sz="16200" b="0" i="0">
                <a:solidFill>
                  <a:srgbClr val="990000"/>
                </a:solidFill>
                <a:latin typeface="Cambria"/>
                <a:cs typeface="Cambria"/>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900" b="0" i="0">
                <a:solidFill>
                  <a:srgbClr val="990000"/>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sz="2200" b="1" i="0">
                <a:solidFill>
                  <a:srgbClr val="990000"/>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7999" cy="10286999"/>
          </a:xfrm>
          <a:prstGeom prst="rect">
            <a:avLst/>
          </a:prstGeom>
        </p:spPr>
      </p:pic>
      <p:sp>
        <p:nvSpPr>
          <p:cNvPr id="17" name="bg object 17"/>
          <p:cNvSpPr/>
          <p:nvPr/>
        </p:nvSpPr>
        <p:spPr>
          <a:xfrm>
            <a:off x="0" y="14437"/>
            <a:ext cx="18288000" cy="10273030"/>
          </a:xfrm>
          <a:custGeom>
            <a:avLst/>
            <a:gdLst/>
            <a:ahLst/>
            <a:cxnLst/>
            <a:rect l="l" t="t" r="r" b="b"/>
            <a:pathLst>
              <a:path w="18288000" h="10273030">
                <a:moveTo>
                  <a:pt x="18287998" y="10272562"/>
                </a:moveTo>
                <a:lnTo>
                  <a:pt x="0" y="10272561"/>
                </a:lnTo>
                <a:lnTo>
                  <a:pt x="0" y="10229242"/>
                </a:lnTo>
                <a:lnTo>
                  <a:pt x="18287998" y="0"/>
                </a:lnTo>
                <a:lnTo>
                  <a:pt x="18287998" y="10272562"/>
                </a:lnTo>
                <a:close/>
              </a:path>
            </a:pathLst>
          </a:custGeom>
          <a:solidFill>
            <a:srgbClr val="FFFFFF">
              <a:alpha val="4708"/>
            </a:srgbClr>
          </a:solidFill>
        </p:spPr>
        <p:txBody>
          <a:bodyPr wrap="square" lIns="0" tIns="0" rIns="0" bIns="0" rtlCol="0"/>
          <a:lstStyle/>
          <a:p>
            <a:endParaRPr/>
          </a:p>
        </p:txBody>
      </p:sp>
      <p:sp>
        <p:nvSpPr>
          <p:cNvPr id="18" name="bg object 18"/>
          <p:cNvSpPr/>
          <p:nvPr/>
        </p:nvSpPr>
        <p:spPr>
          <a:xfrm>
            <a:off x="0" y="0"/>
            <a:ext cx="18288000" cy="10287000"/>
          </a:xfrm>
          <a:custGeom>
            <a:avLst/>
            <a:gdLst/>
            <a:ahLst/>
            <a:cxnLst/>
            <a:rect l="l" t="t" r="r" b="b"/>
            <a:pathLst>
              <a:path w="18288000" h="10287000">
                <a:moveTo>
                  <a:pt x="1758797" y="10287000"/>
                </a:moveTo>
                <a:lnTo>
                  <a:pt x="0" y="8528202"/>
                </a:lnTo>
                <a:lnTo>
                  <a:pt x="0" y="10287000"/>
                </a:lnTo>
                <a:lnTo>
                  <a:pt x="1758797" y="10287000"/>
                </a:lnTo>
                <a:close/>
              </a:path>
              <a:path w="18288000" h="10287000">
                <a:moveTo>
                  <a:pt x="18288000" y="0"/>
                </a:moveTo>
                <a:lnTo>
                  <a:pt x="16531031" y="0"/>
                </a:lnTo>
                <a:lnTo>
                  <a:pt x="18288000" y="1756968"/>
                </a:lnTo>
                <a:lnTo>
                  <a:pt x="18288000" y="0"/>
                </a:lnTo>
                <a:close/>
              </a:path>
            </a:pathLst>
          </a:custGeom>
          <a:solidFill>
            <a:srgbClr val="99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900" b="0" i="0">
                <a:solidFill>
                  <a:srgbClr val="990000"/>
                </a:solidFill>
                <a:latin typeface="Cambria"/>
                <a:cs typeface="Cambria"/>
              </a:defRPr>
            </a:lvl1pPr>
          </a:lstStyle>
          <a:p>
            <a:endParaRPr/>
          </a:p>
        </p:txBody>
      </p:sp>
      <p:sp>
        <p:nvSpPr>
          <p:cNvPr id="3" name="Holder 3"/>
          <p:cNvSpPr>
            <a:spLocks noGrp="1"/>
          </p:cNvSpPr>
          <p:nvPr>
            <p:ph sz="half" idx="2"/>
          </p:nvPr>
        </p:nvSpPr>
        <p:spPr>
          <a:xfrm>
            <a:off x="1016000" y="3052536"/>
            <a:ext cx="6899909" cy="5186045"/>
          </a:xfrm>
          <a:prstGeom prst="rect">
            <a:avLst/>
          </a:prstGeom>
        </p:spPr>
        <p:txBody>
          <a:bodyPr wrap="square" lIns="0" tIns="0" rIns="0" bIns="0">
            <a:spAutoFit/>
          </a:bodyPr>
          <a:lstStyle>
            <a:lvl1pPr>
              <a:defRPr sz="1800" b="0" i="0">
                <a:solidFill>
                  <a:srgbClr val="990000"/>
                </a:solidFill>
                <a:latin typeface="Cambria"/>
                <a:cs typeface="Cambria"/>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7999" cy="10286999"/>
          </a:xfrm>
          <a:prstGeom prst="rect">
            <a:avLst/>
          </a:prstGeom>
        </p:spPr>
      </p:pic>
      <p:sp>
        <p:nvSpPr>
          <p:cNvPr id="17" name="bg object 17"/>
          <p:cNvSpPr/>
          <p:nvPr/>
        </p:nvSpPr>
        <p:spPr>
          <a:xfrm>
            <a:off x="0" y="14439"/>
            <a:ext cx="18288000" cy="10273030"/>
          </a:xfrm>
          <a:custGeom>
            <a:avLst/>
            <a:gdLst/>
            <a:ahLst/>
            <a:cxnLst/>
            <a:rect l="l" t="t" r="r" b="b"/>
            <a:pathLst>
              <a:path w="18288000" h="10273030">
                <a:moveTo>
                  <a:pt x="18287998" y="10272560"/>
                </a:moveTo>
                <a:lnTo>
                  <a:pt x="0" y="10272560"/>
                </a:lnTo>
                <a:lnTo>
                  <a:pt x="0" y="10229242"/>
                </a:lnTo>
                <a:lnTo>
                  <a:pt x="18287998" y="0"/>
                </a:lnTo>
                <a:lnTo>
                  <a:pt x="18287998" y="10272560"/>
                </a:lnTo>
                <a:close/>
              </a:path>
            </a:pathLst>
          </a:custGeom>
          <a:solidFill>
            <a:srgbClr val="FFFFFF">
              <a:alpha val="4708"/>
            </a:srgbClr>
          </a:solidFill>
        </p:spPr>
        <p:txBody>
          <a:bodyPr wrap="square" lIns="0" tIns="0" rIns="0" bIns="0" rtlCol="0"/>
          <a:lstStyle/>
          <a:p>
            <a:endParaRPr/>
          </a:p>
        </p:txBody>
      </p:sp>
      <p:sp>
        <p:nvSpPr>
          <p:cNvPr id="18" name="bg object 18"/>
          <p:cNvSpPr/>
          <p:nvPr/>
        </p:nvSpPr>
        <p:spPr>
          <a:xfrm>
            <a:off x="0" y="11"/>
            <a:ext cx="18288000" cy="10287000"/>
          </a:xfrm>
          <a:custGeom>
            <a:avLst/>
            <a:gdLst/>
            <a:ahLst/>
            <a:cxnLst/>
            <a:rect l="l" t="t" r="r" b="b"/>
            <a:pathLst>
              <a:path w="18288000" h="10287000">
                <a:moveTo>
                  <a:pt x="1758797" y="10286987"/>
                </a:moveTo>
                <a:lnTo>
                  <a:pt x="0" y="8528190"/>
                </a:lnTo>
                <a:lnTo>
                  <a:pt x="0" y="10286987"/>
                </a:lnTo>
                <a:lnTo>
                  <a:pt x="1758797" y="10286987"/>
                </a:lnTo>
                <a:close/>
              </a:path>
              <a:path w="18288000" h="10287000">
                <a:moveTo>
                  <a:pt x="18288000" y="0"/>
                </a:moveTo>
                <a:lnTo>
                  <a:pt x="16531031" y="0"/>
                </a:lnTo>
                <a:lnTo>
                  <a:pt x="18288000" y="1756956"/>
                </a:lnTo>
                <a:lnTo>
                  <a:pt x="18288000" y="0"/>
                </a:lnTo>
                <a:close/>
              </a:path>
            </a:pathLst>
          </a:custGeom>
          <a:solidFill>
            <a:srgbClr val="99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900" b="0" i="0">
                <a:solidFill>
                  <a:srgbClr val="990000"/>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8287999" cy="10286998"/>
          </a:xfrm>
          <a:prstGeom prst="rect">
            <a:avLst/>
          </a:prstGeom>
        </p:spPr>
      </p:pic>
      <p:sp>
        <p:nvSpPr>
          <p:cNvPr id="17" name="bg object 17"/>
          <p:cNvSpPr/>
          <p:nvPr/>
        </p:nvSpPr>
        <p:spPr>
          <a:xfrm>
            <a:off x="0" y="14438"/>
            <a:ext cx="18288000" cy="10273030"/>
          </a:xfrm>
          <a:custGeom>
            <a:avLst/>
            <a:gdLst/>
            <a:ahLst/>
            <a:cxnLst/>
            <a:rect l="l" t="t" r="r" b="b"/>
            <a:pathLst>
              <a:path w="18288000" h="10273030">
                <a:moveTo>
                  <a:pt x="18287998" y="10272561"/>
                </a:moveTo>
                <a:lnTo>
                  <a:pt x="0" y="10272561"/>
                </a:lnTo>
                <a:lnTo>
                  <a:pt x="0" y="10229242"/>
                </a:lnTo>
                <a:lnTo>
                  <a:pt x="18287998" y="0"/>
                </a:lnTo>
                <a:lnTo>
                  <a:pt x="18287998" y="10272561"/>
                </a:lnTo>
                <a:close/>
              </a:path>
            </a:pathLst>
          </a:custGeom>
          <a:solidFill>
            <a:srgbClr val="FFFFFF">
              <a:alpha val="4708"/>
            </a:srgbClr>
          </a:solidFill>
        </p:spPr>
        <p:txBody>
          <a:bodyPr wrap="square" lIns="0" tIns="0" rIns="0" bIns="0" rtlCol="0"/>
          <a:lstStyle/>
          <a:p>
            <a:endParaRPr/>
          </a:p>
        </p:txBody>
      </p:sp>
      <p:sp>
        <p:nvSpPr>
          <p:cNvPr id="2" name="Holder 2"/>
          <p:cNvSpPr>
            <a:spLocks noGrp="1"/>
          </p:cNvSpPr>
          <p:nvPr>
            <p:ph type="title"/>
          </p:nvPr>
        </p:nvSpPr>
        <p:spPr>
          <a:xfrm>
            <a:off x="919330" y="966755"/>
            <a:ext cx="16449338" cy="1235075"/>
          </a:xfrm>
          <a:prstGeom prst="rect">
            <a:avLst/>
          </a:prstGeom>
        </p:spPr>
        <p:txBody>
          <a:bodyPr wrap="square" lIns="0" tIns="0" rIns="0" bIns="0">
            <a:spAutoFit/>
          </a:bodyPr>
          <a:lstStyle>
            <a:lvl1pPr>
              <a:defRPr sz="7900" b="0" i="0">
                <a:solidFill>
                  <a:srgbClr val="990000"/>
                </a:solidFill>
                <a:latin typeface="Cambria"/>
                <a:cs typeface="Cambria"/>
              </a:defRPr>
            </a:lvl1pPr>
          </a:lstStyle>
          <a:p>
            <a:endParaRPr/>
          </a:p>
        </p:txBody>
      </p:sp>
      <p:sp>
        <p:nvSpPr>
          <p:cNvPr id="3" name="Holder 3"/>
          <p:cNvSpPr>
            <a:spLocks noGrp="1"/>
          </p:cNvSpPr>
          <p:nvPr>
            <p:ph type="body" idx="1"/>
          </p:nvPr>
        </p:nvSpPr>
        <p:spPr>
          <a:xfrm>
            <a:off x="874433" y="1861434"/>
            <a:ext cx="15552419" cy="3818254"/>
          </a:xfrm>
          <a:prstGeom prst="rect">
            <a:avLst/>
          </a:prstGeom>
        </p:spPr>
        <p:txBody>
          <a:bodyPr wrap="square" lIns="0" tIns="0" rIns="0" bIns="0">
            <a:spAutoFit/>
          </a:bodyPr>
          <a:lstStyle>
            <a:lvl1pPr>
              <a:defRPr sz="2200" b="1" i="0">
                <a:solidFill>
                  <a:srgbClr val="990000"/>
                </a:solidFill>
                <a:latin typeface="Georgia"/>
                <a:cs typeface="Georgi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990000"/>
          </a:solidFill>
        </p:spPr>
        <p:txBody>
          <a:bodyPr wrap="square" lIns="0" tIns="0" rIns="0" bIns="0" rtlCol="0"/>
          <a:lstStyle/>
          <a:p>
            <a:endParaRPr/>
          </a:p>
        </p:txBody>
      </p:sp>
      <p:grpSp>
        <p:nvGrpSpPr>
          <p:cNvPr id="3" name="object 3"/>
          <p:cNvGrpSpPr/>
          <p:nvPr/>
        </p:nvGrpSpPr>
        <p:grpSpPr>
          <a:xfrm>
            <a:off x="0" y="-1"/>
            <a:ext cx="18287998" cy="10287000"/>
            <a:chOff x="0" y="-1"/>
            <a:chExt cx="18287998" cy="10287000"/>
          </a:xfrm>
        </p:grpSpPr>
        <p:pic>
          <p:nvPicPr>
            <p:cNvPr id="4" name="object 4"/>
            <p:cNvPicPr/>
            <p:nvPr/>
          </p:nvPicPr>
          <p:blipFill>
            <a:blip r:embed="rId2" cstate="print"/>
            <a:stretch>
              <a:fillRect/>
            </a:stretch>
          </p:blipFill>
          <p:spPr>
            <a:xfrm>
              <a:off x="1028699" y="0"/>
              <a:ext cx="17259299" cy="10286999"/>
            </a:xfrm>
            <a:prstGeom prst="rect">
              <a:avLst/>
            </a:prstGeom>
          </p:spPr>
        </p:pic>
        <p:sp>
          <p:nvSpPr>
            <p:cNvPr id="5" name="object 5"/>
            <p:cNvSpPr/>
            <p:nvPr/>
          </p:nvSpPr>
          <p:spPr>
            <a:xfrm>
              <a:off x="0" y="-1"/>
              <a:ext cx="9735185" cy="10287000"/>
            </a:xfrm>
            <a:custGeom>
              <a:avLst/>
              <a:gdLst/>
              <a:ahLst/>
              <a:cxnLst/>
              <a:rect l="l" t="t" r="r" b="b"/>
              <a:pathLst>
                <a:path w="9735185" h="10287000">
                  <a:moveTo>
                    <a:pt x="4490257" y="0"/>
                  </a:moveTo>
                  <a:lnTo>
                    <a:pt x="9734682" y="10287000"/>
                  </a:lnTo>
                  <a:lnTo>
                    <a:pt x="0" y="10287000"/>
                  </a:lnTo>
                  <a:lnTo>
                    <a:pt x="0" y="0"/>
                  </a:lnTo>
                  <a:lnTo>
                    <a:pt x="4490257" y="0"/>
                  </a:lnTo>
                  <a:close/>
                </a:path>
              </a:pathLst>
            </a:custGeom>
            <a:solidFill>
              <a:srgbClr val="B82B17"/>
            </a:solidFill>
          </p:spPr>
          <p:txBody>
            <a:bodyPr wrap="square" lIns="0" tIns="0" rIns="0" bIns="0" rtlCol="0"/>
            <a:lstStyle/>
            <a:p>
              <a:endParaRPr/>
            </a:p>
          </p:txBody>
        </p:sp>
        <p:sp>
          <p:nvSpPr>
            <p:cNvPr id="6" name="object 6"/>
            <p:cNvSpPr/>
            <p:nvPr/>
          </p:nvSpPr>
          <p:spPr>
            <a:xfrm>
              <a:off x="1040046" y="1028699"/>
              <a:ext cx="1758950" cy="295910"/>
            </a:xfrm>
            <a:custGeom>
              <a:avLst/>
              <a:gdLst/>
              <a:ahLst/>
              <a:cxnLst/>
              <a:rect l="l" t="t" r="r" b="b"/>
              <a:pathLst>
                <a:path w="1758950" h="295909">
                  <a:moveTo>
                    <a:pt x="147355" y="295299"/>
                  </a:moveTo>
                  <a:lnTo>
                    <a:pt x="100830" y="287759"/>
                  </a:lnTo>
                  <a:lnTo>
                    <a:pt x="60385" y="266773"/>
                  </a:lnTo>
                  <a:lnTo>
                    <a:pt x="28468" y="234793"/>
                  </a:lnTo>
                  <a:lnTo>
                    <a:pt x="7524" y="194269"/>
                  </a:lnTo>
                  <a:lnTo>
                    <a:pt x="0" y="147651"/>
                  </a:lnTo>
                  <a:lnTo>
                    <a:pt x="7524" y="101033"/>
                  </a:lnTo>
                  <a:lnTo>
                    <a:pt x="28468" y="60507"/>
                  </a:lnTo>
                  <a:lnTo>
                    <a:pt x="60385" y="28526"/>
                  </a:lnTo>
                  <a:lnTo>
                    <a:pt x="100830" y="7540"/>
                  </a:lnTo>
                  <a:lnTo>
                    <a:pt x="147355" y="0"/>
                  </a:lnTo>
                  <a:lnTo>
                    <a:pt x="193880" y="7540"/>
                  </a:lnTo>
                  <a:lnTo>
                    <a:pt x="234323" y="28526"/>
                  </a:lnTo>
                  <a:lnTo>
                    <a:pt x="260450" y="54706"/>
                  </a:lnTo>
                  <a:lnTo>
                    <a:pt x="147355" y="54706"/>
                  </a:lnTo>
                  <a:lnTo>
                    <a:pt x="111283" y="62021"/>
                  </a:lnTo>
                  <a:lnTo>
                    <a:pt x="81795" y="81959"/>
                  </a:lnTo>
                  <a:lnTo>
                    <a:pt x="61897" y="111507"/>
                  </a:lnTo>
                  <a:lnTo>
                    <a:pt x="54597" y="147652"/>
                  </a:lnTo>
                  <a:lnTo>
                    <a:pt x="61897" y="183795"/>
                  </a:lnTo>
                  <a:lnTo>
                    <a:pt x="81795" y="213341"/>
                  </a:lnTo>
                  <a:lnTo>
                    <a:pt x="111283" y="233278"/>
                  </a:lnTo>
                  <a:lnTo>
                    <a:pt x="147355" y="240592"/>
                  </a:lnTo>
                  <a:lnTo>
                    <a:pt x="260451" y="240592"/>
                  </a:lnTo>
                  <a:lnTo>
                    <a:pt x="234323" y="266773"/>
                  </a:lnTo>
                  <a:lnTo>
                    <a:pt x="193880" y="287759"/>
                  </a:lnTo>
                  <a:lnTo>
                    <a:pt x="147355" y="295299"/>
                  </a:lnTo>
                  <a:close/>
                </a:path>
                <a:path w="1758950" h="295909">
                  <a:moveTo>
                    <a:pt x="260451" y="240592"/>
                  </a:moveTo>
                  <a:lnTo>
                    <a:pt x="147355" y="240592"/>
                  </a:lnTo>
                  <a:lnTo>
                    <a:pt x="183425" y="233277"/>
                  </a:lnTo>
                  <a:lnTo>
                    <a:pt x="212912" y="213341"/>
                  </a:lnTo>
                  <a:lnTo>
                    <a:pt x="232809" y="183795"/>
                  </a:lnTo>
                  <a:lnTo>
                    <a:pt x="240109" y="147651"/>
                  </a:lnTo>
                  <a:lnTo>
                    <a:pt x="232809" y="111506"/>
                  </a:lnTo>
                  <a:lnTo>
                    <a:pt x="212911" y="81959"/>
                  </a:lnTo>
                  <a:lnTo>
                    <a:pt x="183425" y="62021"/>
                  </a:lnTo>
                  <a:lnTo>
                    <a:pt x="147355" y="54706"/>
                  </a:lnTo>
                  <a:lnTo>
                    <a:pt x="260450" y="54706"/>
                  </a:lnTo>
                  <a:lnTo>
                    <a:pt x="266239" y="60507"/>
                  </a:lnTo>
                  <a:lnTo>
                    <a:pt x="287182" y="101033"/>
                  </a:lnTo>
                  <a:lnTo>
                    <a:pt x="294706" y="147652"/>
                  </a:lnTo>
                  <a:lnTo>
                    <a:pt x="287182" y="194269"/>
                  </a:lnTo>
                  <a:lnTo>
                    <a:pt x="266239" y="234793"/>
                  </a:lnTo>
                  <a:lnTo>
                    <a:pt x="260451" y="240592"/>
                  </a:lnTo>
                  <a:close/>
                </a:path>
                <a:path w="1758950" h="295909">
                  <a:moveTo>
                    <a:pt x="635239" y="295299"/>
                  </a:moveTo>
                  <a:lnTo>
                    <a:pt x="588714" y="287759"/>
                  </a:lnTo>
                  <a:lnTo>
                    <a:pt x="548271" y="266773"/>
                  </a:lnTo>
                  <a:lnTo>
                    <a:pt x="516355" y="234793"/>
                  </a:lnTo>
                  <a:lnTo>
                    <a:pt x="495412" y="194269"/>
                  </a:lnTo>
                  <a:lnTo>
                    <a:pt x="487888" y="147651"/>
                  </a:lnTo>
                  <a:lnTo>
                    <a:pt x="495412" y="101033"/>
                  </a:lnTo>
                  <a:lnTo>
                    <a:pt x="516355" y="60507"/>
                  </a:lnTo>
                  <a:lnTo>
                    <a:pt x="548271" y="28526"/>
                  </a:lnTo>
                  <a:lnTo>
                    <a:pt x="588714" y="7540"/>
                  </a:lnTo>
                  <a:lnTo>
                    <a:pt x="635239" y="0"/>
                  </a:lnTo>
                  <a:lnTo>
                    <a:pt x="681764" y="7540"/>
                  </a:lnTo>
                  <a:lnTo>
                    <a:pt x="722208" y="28526"/>
                  </a:lnTo>
                  <a:lnTo>
                    <a:pt x="748336" y="54706"/>
                  </a:lnTo>
                  <a:lnTo>
                    <a:pt x="635239" y="54706"/>
                  </a:lnTo>
                  <a:lnTo>
                    <a:pt x="599169" y="62021"/>
                  </a:lnTo>
                  <a:lnTo>
                    <a:pt x="569682" y="81959"/>
                  </a:lnTo>
                  <a:lnTo>
                    <a:pt x="549785" y="111507"/>
                  </a:lnTo>
                  <a:lnTo>
                    <a:pt x="542485" y="147652"/>
                  </a:lnTo>
                  <a:lnTo>
                    <a:pt x="549785" y="183795"/>
                  </a:lnTo>
                  <a:lnTo>
                    <a:pt x="569683" y="213341"/>
                  </a:lnTo>
                  <a:lnTo>
                    <a:pt x="599170" y="233278"/>
                  </a:lnTo>
                  <a:lnTo>
                    <a:pt x="635239" y="240592"/>
                  </a:lnTo>
                  <a:lnTo>
                    <a:pt x="748338" y="240592"/>
                  </a:lnTo>
                  <a:lnTo>
                    <a:pt x="722208" y="266773"/>
                  </a:lnTo>
                  <a:lnTo>
                    <a:pt x="681764" y="287759"/>
                  </a:lnTo>
                  <a:lnTo>
                    <a:pt x="635239" y="295299"/>
                  </a:lnTo>
                  <a:close/>
                </a:path>
                <a:path w="1758950" h="295909">
                  <a:moveTo>
                    <a:pt x="748338" y="240592"/>
                  </a:moveTo>
                  <a:lnTo>
                    <a:pt x="635239" y="240592"/>
                  </a:lnTo>
                  <a:lnTo>
                    <a:pt x="671311" y="233277"/>
                  </a:lnTo>
                  <a:lnTo>
                    <a:pt x="700799" y="213341"/>
                  </a:lnTo>
                  <a:lnTo>
                    <a:pt x="720697" y="183795"/>
                  </a:lnTo>
                  <a:lnTo>
                    <a:pt x="727997" y="147651"/>
                  </a:lnTo>
                  <a:lnTo>
                    <a:pt x="720697" y="111506"/>
                  </a:lnTo>
                  <a:lnTo>
                    <a:pt x="700799" y="81959"/>
                  </a:lnTo>
                  <a:lnTo>
                    <a:pt x="671311" y="62021"/>
                  </a:lnTo>
                  <a:lnTo>
                    <a:pt x="635239" y="54706"/>
                  </a:lnTo>
                  <a:lnTo>
                    <a:pt x="748336" y="54706"/>
                  </a:lnTo>
                  <a:lnTo>
                    <a:pt x="754126" y="60507"/>
                  </a:lnTo>
                  <a:lnTo>
                    <a:pt x="775069" y="101033"/>
                  </a:lnTo>
                  <a:lnTo>
                    <a:pt x="782594" y="147652"/>
                  </a:lnTo>
                  <a:lnTo>
                    <a:pt x="775069" y="194269"/>
                  </a:lnTo>
                  <a:lnTo>
                    <a:pt x="754125" y="234793"/>
                  </a:lnTo>
                  <a:lnTo>
                    <a:pt x="748338" y="240592"/>
                  </a:lnTo>
                  <a:close/>
                </a:path>
                <a:path w="1758950" h="295909">
                  <a:moveTo>
                    <a:pt x="1123127" y="295299"/>
                  </a:moveTo>
                  <a:lnTo>
                    <a:pt x="1076602" y="287759"/>
                  </a:lnTo>
                  <a:lnTo>
                    <a:pt x="1036159" y="266773"/>
                  </a:lnTo>
                  <a:lnTo>
                    <a:pt x="1004243" y="234793"/>
                  </a:lnTo>
                  <a:lnTo>
                    <a:pt x="983300" y="194269"/>
                  </a:lnTo>
                  <a:lnTo>
                    <a:pt x="975776" y="147651"/>
                  </a:lnTo>
                  <a:lnTo>
                    <a:pt x="983300" y="101033"/>
                  </a:lnTo>
                  <a:lnTo>
                    <a:pt x="1004243" y="60507"/>
                  </a:lnTo>
                  <a:lnTo>
                    <a:pt x="1036159" y="28526"/>
                  </a:lnTo>
                  <a:lnTo>
                    <a:pt x="1076602" y="7540"/>
                  </a:lnTo>
                  <a:lnTo>
                    <a:pt x="1123127" y="0"/>
                  </a:lnTo>
                  <a:lnTo>
                    <a:pt x="1169651" y="7540"/>
                  </a:lnTo>
                  <a:lnTo>
                    <a:pt x="1210095" y="28526"/>
                  </a:lnTo>
                  <a:lnTo>
                    <a:pt x="1236221" y="54706"/>
                  </a:lnTo>
                  <a:lnTo>
                    <a:pt x="1123127" y="54706"/>
                  </a:lnTo>
                  <a:lnTo>
                    <a:pt x="1087057" y="62021"/>
                  </a:lnTo>
                  <a:lnTo>
                    <a:pt x="1057570" y="81959"/>
                  </a:lnTo>
                  <a:lnTo>
                    <a:pt x="1037673" y="111507"/>
                  </a:lnTo>
                  <a:lnTo>
                    <a:pt x="1030372" y="147652"/>
                  </a:lnTo>
                  <a:lnTo>
                    <a:pt x="1037673" y="183795"/>
                  </a:lnTo>
                  <a:lnTo>
                    <a:pt x="1057571" y="213341"/>
                  </a:lnTo>
                  <a:lnTo>
                    <a:pt x="1087057" y="233278"/>
                  </a:lnTo>
                  <a:lnTo>
                    <a:pt x="1123127" y="240592"/>
                  </a:lnTo>
                  <a:lnTo>
                    <a:pt x="1236223" y="240592"/>
                  </a:lnTo>
                  <a:lnTo>
                    <a:pt x="1210095" y="266773"/>
                  </a:lnTo>
                  <a:lnTo>
                    <a:pt x="1169652" y="287759"/>
                  </a:lnTo>
                  <a:lnTo>
                    <a:pt x="1123127" y="295299"/>
                  </a:lnTo>
                  <a:close/>
                </a:path>
                <a:path w="1758950" h="295909">
                  <a:moveTo>
                    <a:pt x="1236223" y="240592"/>
                  </a:moveTo>
                  <a:lnTo>
                    <a:pt x="1123127" y="240592"/>
                  </a:lnTo>
                  <a:lnTo>
                    <a:pt x="1159196" y="233277"/>
                  </a:lnTo>
                  <a:lnTo>
                    <a:pt x="1188683" y="213341"/>
                  </a:lnTo>
                  <a:lnTo>
                    <a:pt x="1208580" y="183795"/>
                  </a:lnTo>
                  <a:lnTo>
                    <a:pt x="1215881" y="147651"/>
                  </a:lnTo>
                  <a:lnTo>
                    <a:pt x="1208580" y="111506"/>
                  </a:lnTo>
                  <a:lnTo>
                    <a:pt x="1188683" y="81959"/>
                  </a:lnTo>
                  <a:lnTo>
                    <a:pt x="1159196" y="62021"/>
                  </a:lnTo>
                  <a:lnTo>
                    <a:pt x="1123127" y="54706"/>
                  </a:lnTo>
                  <a:lnTo>
                    <a:pt x="1236221" y="54706"/>
                  </a:lnTo>
                  <a:lnTo>
                    <a:pt x="1242010" y="60507"/>
                  </a:lnTo>
                  <a:lnTo>
                    <a:pt x="1262953" y="101033"/>
                  </a:lnTo>
                  <a:lnTo>
                    <a:pt x="1270478" y="147652"/>
                  </a:lnTo>
                  <a:lnTo>
                    <a:pt x="1262953" y="194269"/>
                  </a:lnTo>
                  <a:lnTo>
                    <a:pt x="1242011" y="234793"/>
                  </a:lnTo>
                  <a:lnTo>
                    <a:pt x="1236223" y="240592"/>
                  </a:lnTo>
                  <a:close/>
                </a:path>
                <a:path w="1758950" h="295909">
                  <a:moveTo>
                    <a:pt x="1611015" y="295299"/>
                  </a:moveTo>
                  <a:lnTo>
                    <a:pt x="1564492" y="287759"/>
                  </a:lnTo>
                  <a:lnTo>
                    <a:pt x="1524049" y="266773"/>
                  </a:lnTo>
                  <a:lnTo>
                    <a:pt x="1492133" y="234793"/>
                  </a:lnTo>
                  <a:lnTo>
                    <a:pt x="1471189" y="194269"/>
                  </a:lnTo>
                  <a:lnTo>
                    <a:pt x="1463664" y="147651"/>
                  </a:lnTo>
                  <a:lnTo>
                    <a:pt x="1471189" y="101033"/>
                  </a:lnTo>
                  <a:lnTo>
                    <a:pt x="1492133" y="60507"/>
                  </a:lnTo>
                  <a:lnTo>
                    <a:pt x="1524049" y="28526"/>
                  </a:lnTo>
                  <a:lnTo>
                    <a:pt x="1564492" y="7540"/>
                  </a:lnTo>
                  <a:lnTo>
                    <a:pt x="1611015" y="0"/>
                  </a:lnTo>
                  <a:lnTo>
                    <a:pt x="1657538" y="7540"/>
                  </a:lnTo>
                  <a:lnTo>
                    <a:pt x="1697981" y="28526"/>
                  </a:lnTo>
                  <a:lnTo>
                    <a:pt x="1724108" y="54706"/>
                  </a:lnTo>
                  <a:lnTo>
                    <a:pt x="1611015" y="54706"/>
                  </a:lnTo>
                  <a:lnTo>
                    <a:pt x="1574944" y="62021"/>
                  </a:lnTo>
                  <a:lnTo>
                    <a:pt x="1545457" y="81959"/>
                  </a:lnTo>
                  <a:lnTo>
                    <a:pt x="1525561" y="111507"/>
                  </a:lnTo>
                  <a:lnTo>
                    <a:pt x="1518261" y="147652"/>
                  </a:lnTo>
                  <a:lnTo>
                    <a:pt x="1525561" y="183795"/>
                  </a:lnTo>
                  <a:lnTo>
                    <a:pt x="1545457" y="213341"/>
                  </a:lnTo>
                  <a:lnTo>
                    <a:pt x="1574944" y="233278"/>
                  </a:lnTo>
                  <a:lnTo>
                    <a:pt x="1611015" y="240592"/>
                  </a:lnTo>
                  <a:lnTo>
                    <a:pt x="1724110" y="240592"/>
                  </a:lnTo>
                  <a:lnTo>
                    <a:pt x="1697981" y="266773"/>
                  </a:lnTo>
                  <a:lnTo>
                    <a:pt x="1657538" y="287759"/>
                  </a:lnTo>
                  <a:lnTo>
                    <a:pt x="1611015" y="295299"/>
                  </a:lnTo>
                  <a:close/>
                </a:path>
                <a:path w="1758950" h="295909">
                  <a:moveTo>
                    <a:pt x="1724110" y="240592"/>
                  </a:moveTo>
                  <a:lnTo>
                    <a:pt x="1611015" y="240592"/>
                  </a:lnTo>
                  <a:lnTo>
                    <a:pt x="1647087" y="233277"/>
                  </a:lnTo>
                  <a:lnTo>
                    <a:pt x="1676573" y="213341"/>
                  </a:lnTo>
                  <a:lnTo>
                    <a:pt x="1696469" y="183795"/>
                  </a:lnTo>
                  <a:lnTo>
                    <a:pt x="1703769" y="147651"/>
                  </a:lnTo>
                  <a:lnTo>
                    <a:pt x="1696469" y="111506"/>
                  </a:lnTo>
                  <a:lnTo>
                    <a:pt x="1676573" y="81959"/>
                  </a:lnTo>
                  <a:lnTo>
                    <a:pt x="1647086" y="62021"/>
                  </a:lnTo>
                  <a:lnTo>
                    <a:pt x="1611015" y="54706"/>
                  </a:lnTo>
                  <a:lnTo>
                    <a:pt x="1724108" y="54706"/>
                  </a:lnTo>
                  <a:lnTo>
                    <a:pt x="1729898" y="60507"/>
                  </a:lnTo>
                  <a:lnTo>
                    <a:pt x="1750841" y="101033"/>
                  </a:lnTo>
                  <a:lnTo>
                    <a:pt x="1758366" y="147652"/>
                  </a:lnTo>
                  <a:lnTo>
                    <a:pt x="1750841" y="194269"/>
                  </a:lnTo>
                  <a:lnTo>
                    <a:pt x="1729898" y="234793"/>
                  </a:lnTo>
                  <a:lnTo>
                    <a:pt x="1724110" y="240592"/>
                  </a:lnTo>
                  <a:close/>
                </a:path>
              </a:pathLst>
            </a:custGeom>
            <a:solidFill>
              <a:srgbClr val="FFFFFF"/>
            </a:solidFill>
          </p:spPr>
          <p:txBody>
            <a:bodyPr wrap="square" lIns="0" tIns="0" rIns="0" bIns="0" rtlCol="0"/>
            <a:lstStyle/>
            <a:p>
              <a:endParaRPr/>
            </a:p>
          </p:txBody>
        </p:sp>
        <p:sp>
          <p:nvSpPr>
            <p:cNvPr id="7" name="object 7"/>
            <p:cNvSpPr/>
            <p:nvPr/>
          </p:nvSpPr>
          <p:spPr>
            <a:xfrm>
              <a:off x="0" y="-1"/>
              <a:ext cx="8275955" cy="10287000"/>
            </a:xfrm>
            <a:custGeom>
              <a:avLst/>
              <a:gdLst/>
              <a:ahLst/>
              <a:cxnLst/>
              <a:rect l="l" t="t" r="r" b="b"/>
              <a:pathLst>
                <a:path w="8275955" h="10287000">
                  <a:moveTo>
                    <a:pt x="3031299" y="0"/>
                  </a:moveTo>
                  <a:lnTo>
                    <a:pt x="8275723" y="10287000"/>
                  </a:lnTo>
                  <a:lnTo>
                    <a:pt x="0" y="10287000"/>
                  </a:lnTo>
                  <a:lnTo>
                    <a:pt x="0" y="0"/>
                  </a:lnTo>
                  <a:lnTo>
                    <a:pt x="3031299" y="0"/>
                  </a:lnTo>
                  <a:close/>
                </a:path>
              </a:pathLst>
            </a:custGeom>
            <a:solidFill>
              <a:srgbClr val="990000"/>
            </a:solidFill>
          </p:spPr>
          <p:txBody>
            <a:bodyPr wrap="square" lIns="0" tIns="0" rIns="0" bIns="0" rtlCol="0"/>
            <a:lstStyle/>
            <a:p>
              <a:endParaRPr/>
            </a:p>
          </p:txBody>
        </p:sp>
        <p:sp>
          <p:nvSpPr>
            <p:cNvPr id="8" name="object 8"/>
            <p:cNvSpPr/>
            <p:nvPr/>
          </p:nvSpPr>
          <p:spPr>
            <a:xfrm>
              <a:off x="0" y="3712273"/>
              <a:ext cx="6692900" cy="5889625"/>
            </a:xfrm>
            <a:custGeom>
              <a:avLst/>
              <a:gdLst/>
              <a:ahLst/>
              <a:cxnLst/>
              <a:rect l="l" t="t" r="r" b="b"/>
              <a:pathLst>
                <a:path w="6692900" h="5889625">
                  <a:moveTo>
                    <a:pt x="2198814" y="0"/>
                  </a:moveTo>
                  <a:lnTo>
                    <a:pt x="0" y="0"/>
                  </a:lnTo>
                  <a:lnTo>
                    <a:pt x="0" y="19050"/>
                  </a:lnTo>
                  <a:lnTo>
                    <a:pt x="2198814" y="19050"/>
                  </a:lnTo>
                  <a:lnTo>
                    <a:pt x="2198814" y="0"/>
                  </a:lnTo>
                  <a:close/>
                </a:path>
                <a:path w="6692900" h="5889625">
                  <a:moveTo>
                    <a:pt x="3702583" y="868426"/>
                  </a:moveTo>
                  <a:lnTo>
                    <a:pt x="0" y="868426"/>
                  </a:lnTo>
                  <a:lnTo>
                    <a:pt x="0" y="887476"/>
                  </a:lnTo>
                  <a:lnTo>
                    <a:pt x="3702583" y="887476"/>
                  </a:lnTo>
                  <a:lnTo>
                    <a:pt x="3702583" y="868426"/>
                  </a:lnTo>
                  <a:close/>
                </a:path>
                <a:path w="6692900" h="5889625">
                  <a:moveTo>
                    <a:pt x="6692633" y="5870575"/>
                  </a:moveTo>
                  <a:lnTo>
                    <a:pt x="0" y="5870575"/>
                  </a:lnTo>
                  <a:lnTo>
                    <a:pt x="0" y="5889625"/>
                  </a:lnTo>
                  <a:lnTo>
                    <a:pt x="6692633" y="5889625"/>
                  </a:lnTo>
                  <a:lnTo>
                    <a:pt x="6692633" y="5870575"/>
                  </a:lnTo>
                  <a:close/>
                </a:path>
              </a:pathLst>
            </a:custGeom>
            <a:solidFill>
              <a:srgbClr val="FFFFFF"/>
            </a:solidFill>
          </p:spPr>
          <p:txBody>
            <a:bodyPr wrap="square" lIns="0" tIns="0" rIns="0" bIns="0" rtlCol="0"/>
            <a:lstStyle/>
            <a:p>
              <a:endParaRPr/>
            </a:p>
          </p:txBody>
        </p:sp>
        <p:sp>
          <p:nvSpPr>
            <p:cNvPr id="9" name="object 9"/>
            <p:cNvSpPr/>
            <p:nvPr/>
          </p:nvSpPr>
          <p:spPr>
            <a:xfrm>
              <a:off x="3075741" y="2832712"/>
              <a:ext cx="914400" cy="0"/>
            </a:xfrm>
            <a:custGeom>
              <a:avLst/>
              <a:gdLst/>
              <a:ahLst/>
              <a:cxnLst/>
              <a:rect l="l" t="t" r="r" b="b"/>
              <a:pathLst>
                <a:path w="914400">
                  <a:moveTo>
                    <a:pt x="0" y="0"/>
                  </a:moveTo>
                  <a:lnTo>
                    <a:pt x="914365" y="0"/>
                  </a:lnTo>
                </a:path>
              </a:pathLst>
            </a:custGeom>
            <a:ln w="19049">
              <a:solidFill>
                <a:srgbClr val="FFFFFF"/>
              </a:solidFill>
            </a:ln>
          </p:spPr>
          <p:txBody>
            <a:bodyPr wrap="square" lIns="0" tIns="0" rIns="0" bIns="0" rtlCol="0"/>
            <a:lstStyle/>
            <a:p>
              <a:endParaRPr/>
            </a:p>
          </p:txBody>
        </p:sp>
        <p:sp>
          <p:nvSpPr>
            <p:cNvPr id="10" name="object 10"/>
            <p:cNvSpPr/>
            <p:nvPr/>
          </p:nvSpPr>
          <p:spPr>
            <a:xfrm>
              <a:off x="638253" y="2401784"/>
              <a:ext cx="1276985" cy="0"/>
            </a:xfrm>
            <a:custGeom>
              <a:avLst/>
              <a:gdLst/>
              <a:ahLst/>
              <a:cxnLst/>
              <a:rect l="l" t="t" r="r" b="b"/>
              <a:pathLst>
                <a:path w="1276985">
                  <a:moveTo>
                    <a:pt x="0" y="0"/>
                  </a:moveTo>
                  <a:lnTo>
                    <a:pt x="1276439" y="0"/>
                  </a:lnTo>
                </a:path>
              </a:pathLst>
            </a:custGeom>
            <a:ln w="19049">
              <a:solidFill>
                <a:srgbClr val="FFFFFF"/>
              </a:solidFill>
            </a:ln>
          </p:spPr>
          <p:txBody>
            <a:bodyPr wrap="square" lIns="0" tIns="0" rIns="0" bIns="0" rtlCol="0"/>
            <a:lstStyle/>
            <a:p>
              <a:endParaRPr/>
            </a:p>
          </p:txBody>
        </p:sp>
        <p:pic>
          <p:nvPicPr>
            <p:cNvPr id="11" name="object 11"/>
            <p:cNvPicPr/>
            <p:nvPr/>
          </p:nvPicPr>
          <p:blipFill>
            <a:blip r:embed="rId3" cstate="print"/>
            <a:stretch>
              <a:fillRect/>
            </a:stretch>
          </p:blipFill>
          <p:spPr>
            <a:xfrm>
              <a:off x="253625" y="313123"/>
              <a:ext cx="2981324" cy="628649"/>
            </a:xfrm>
            <a:prstGeom prst="rect">
              <a:avLst/>
            </a:prstGeom>
          </p:spPr>
        </p:pic>
      </p:grpSp>
      <p:sp>
        <p:nvSpPr>
          <p:cNvPr id="17" name="TextBox 16">
            <a:extLst>
              <a:ext uri="{FF2B5EF4-FFF2-40B4-BE49-F238E27FC236}">
                <a16:creationId xmlns:a16="http://schemas.microsoft.com/office/drawing/2014/main" id="{C47D3202-B392-1AAB-4325-0D082F368848}"/>
              </a:ext>
            </a:extLst>
          </p:cNvPr>
          <p:cNvSpPr txBox="1"/>
          <p:nvPr/>
        </p:nvSpPr>
        <p:spPr>
          <a:xfrm>
            <a:off x="253625" y="4292725"/>
            <a:ext cx="4546975" cy="5078313"/>
          </a:xfrm>
          <a:prstGeom prst="rect">
            <a:avLst/>
          </a:prstGeom>
          <a:noFill/>
        </p:spPr>
        <p:txBody>
          <a:bodyPr wrap="square" rtlCol="0">
            <a:spAutoFit/>
          </a:bodyPr>
          <a:lstStyle/>
          <a:p>
            <a:endParaRPr lang="en-US" dirty="0">
              <a:solidFill>
                <a:schemeClr val="bg1"/>
              </a:solidFill>
              <a:latin typeface="Cambria" panose="02040503050406030204" pitchFamily="18" charset="0"/>
              <a:ea typeface="Cambria" panose="02040503050406030204" pitchFamily="18" charset="0"/>
            </a:endParaRPr>
          </a:p>
          <a:p>
            <a:endParaRPr lang="en-US" dirty="0">
              <a:solidFill>
                <a:schemeClr val="bg1"/>
              </a:solidFill>
              <a:latin typeface="Cambria" panose="02040503050406030204" pitchFamily="18" charset="0"/>
              <a:ea typeface="Cambria" panose="02040503050406030204" pitchFamily="18" charset="0"/>
            </a:endParaRPr>
          </a:p>
          <a:p>
            <a:r>
              <a:rPr lang="en-US" sz="3200" dirty="0">
                <a:solidFill>
                  <a:schemeClr val="bg1"/>
                </a:solidFill>
                <a:latin typeface="Cambria" panose="02040503050406030204" pitchFamily="18" charset="0"/>
                <a:ea typeface="Cambria" panose="02040503050406030204" pitchFamily="18" charset="0"/>
              </a:rPr>
              <a:t>DOING BUSINESS IN IINDIA – LEGAL ISSUES AND NUISANCES</a:t>
            </a:r>
          </a:p>
          <a:p>
            <a:endParaRPr lang="en-US" sz="3200" dirty="0">
              <a:solidFill>
                <a:schemeClr val="bg1"/>
              </a:solidFill>
              <a:latin typeface="Cambria" panose="02040503050406030204" pitchFamily="18" charset="0"/>
              <a:ea typeface="Cambria" panose="02040503050406030204" pitchFamily="18" charset="0"/>
            </a:endParaRPr>
          </a:p>
          <a:p>
            <a:endParaRPr lang="en-US" sz="3200" dirty="0">
              <a:solidFill>
                <a:schemeClr val="bg1"/>
              </a:solidFill>
              <a:latin typeface="Cambria" panose="02040503050406030204" pitchFamily="18" charset="0"/>
              <a:ea typeface="Cambria" panose="02040503050406030204" pitchFamily="18" charset="0"/>
            </a:endParaRPr>
          </a:p>
          <a:p>
            <a:r>
              <a:rPr lang="ru-RU" sz="3200" dirty="0">
                <a:solidFill>
                  <a:schemeClr val="bg1"/>
                </a:solidFill>
                <a:latin typeface="Cambria" panose="02040503050406030204" pitchFamily="18" charset="0"/>
                <a:ea typeface="Cambria" panose="02040503050406030204" pitchFamily="18" charset="0"/>
              </a:rPr>
              <a:t>ВЕДЕНИЕ БИЗНЕСА В ИНДИИ – ОСОБЕННОСТИ И ЛЕГАЛЬНЫЕ ВОПРОСЫ</a:t>
            </a:r>
            <a:endParaRPr lang="en-US" sz="3200" dirty="0">
              <a:solidFill>
                <a:schemeClr val="bg1"/>
              </a:solidFill>
              <a:latin typeface="Cambria" panose="02040503050406030204" pitchFamily="18" charset="0"/>
              <a:ea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6001" y="647700"/>
            <a:ext cx="6977736" cy="755976"/>
          </a:xfrm>
          <a:prstGeom prst="rect">
            <a:avLst/>
          </a:prstGeom>
        </p:spPr>
        <p:txBody>
          <a:bodyPr vert="horz" wrap="square" lIns="0" tIns="17145" rIns="0" bIns="0" rtlCol="0">
            <a:spAutoFit/>
          </a:bodyPr>
          <a:lstStyle/>
          <a:p>
            <a:pPr marL="12700">
              <a:lnSpc>
                <a:spcPct val="100000"/>
              </a:lnSpc>
              <a:spcBef>
                <a:spcPts val="135"/>
              </a:spcBef>
            </a:pPr>
            <a:r>
              <a:rPr sz="2400" spc="160" dirty="0"/>
              <a:t>ESTABLISHING</a:t>
            </a:r>
            <a:r>
              <a:rPr sz="2400" spc="-355" dirty="0"/>
              <a:t> </a:t>
            </a:r>
            <a:r>
              <a:rPr sz="2400" spc="275" dirty="0"/>
              <a:t>A</a:t>
            </a:r>
            <a:r>
              <a:rPr sz="2400" spc="-355" dirty="0"/>
              <a:t> </a:t>
            </a:r>
            <a:r>
              <a:rPr sz="2400" spc="140" dirty="0"/>
              <a:t>PRESENCE</a:t>
            </a:r>
            <a:r>
              <a:rPr sz="2400" spc="-355" dirty="0"/>
              <a:t> </a:t>
            </a:r>
            <a:r>
              <a:rPr sz="2400" spc="1180" dirty="0"/>
              <a:t>–</a:t>
            </a:r>
            <a:r>
              <a:rPr sz="2400" spc="-350" dirty="0"/>
              <a:t> </a:t>
            </a:r>
            <a:r>
              <a:rPr sz="2400" spc="125" dirty="0"/>
              <a:t>UNINCORPORATED</a:t>
            </a:r>
            <a:r>
              <a:rPr sz="2400" spc="-355" dirty="0"/>
              <a:t> </a:t>
            </a:r>
            <a:r>
              <a:rPr sz="2400" spc="135" dirty="0"/>
              <a:t>ENTITIES</a:t>
            </a:r>
            <a:endParaRPr sz="2400" dirty="0"/>
          </a:p>
        </p:txBody>
      </p:sp>
      <p:grpSp>
        <p:nvGrpSpPr>
          <p:cNvPr id="3" name="object 3"/>
          <p:cNvGrpSpPr/>
          <p:nvPr/>
        </p:nvGrpSpPr>
        <p:grpSpPr>
          <a:xfrm>
            <a:off x="1200149" y="3179441"/>
            <a:ext cx="76200" cy="4962525"/>
            <a:chOff x="1200149" y="3179441"/>
            <a:chExt cx="76200" cy="4962525"/>
          </a:xfrm>
        </p:grpSpPr>
        <p:pic>
          <p:nvPicPr>
            <p:cNvPr id="4" name="object 4"/>
            <p:cNvPicPr/>
            <p:nvPr/>
          </p:nvPicPr>
          <p:blipFill>
            <a:blip r:embed="rId2" cstate="print"/>
            <a:stretch>
              <a:fillRect/>
            </a:stretch>
          </p:blipFill>
          <p:spPr>
            <a:xfrm>
              <a:off x="1200149" y="3179441"/>
              <a:ext cx="76200" cy="76199"/>
            </a:xfrm>
            <a:prstGeom prst="rect">
              <a:avLst/>
            </a:prstGeom>
          </p:spPr>
        </p:pic>
        <p:pic>
          <p:nvPicPr>
            <p:cNvPr id="5" name="object 5"/>
            <p:cNvPicPr/>
            <p:nvPr/>
          </p:nvPicPr>
          <p:blipFill>
            <a:blip r:embed="rId2" cstate="print"/>
            <a:stretch>
              <a:fillRect/>
            </a:stretch>
          </p:blipFill>
          <p:spPr>
            <a:xfrm>
              <a:off x="1200149" y="3693791"/>
              <a:ext cx="76200" cy="76199"/>
            </a:xfrm>
            <a:prstGeom prst="rect">
              <a:avLst/>
            </a:prstGeom>
          </p:spPr>
        </p:pic>
        <p:pic>
          <p:nvPicPr>
            <p:cNvPr id="6" name="object 6"/>
            <p:cNvPicPr/>
            <p:nvPr/>
          </p:nvPicPr>
          <p:blipFill>
            <a:blip r:embed="rId2" cstate="print"/>
            <a:stretch>
              <a:fillRect/>
            </a:stretch>
          </p:blipFill>
          <p:spPr>
            <a:xfrm>
              <a:off x="1200149" y="3950966"/>
              <a:ext cx="76200" cy="76199"/>
            </a:xfrm>
            <a:prstGeom prst="rect">
              <a:avLst/>
            </a:prstGeom>
          </p:spPr>
        </p:pic>
        <p:pic>
          <p:nvPicPr>
            <p:cNvPr id="7" name="object 7"/>
            <p:cNvPicPr/>
            <p:nvPr/>
          </p:nvPicPr>
          <p:blipFill>
            <a:blip r:embed="rId2" cstate="print"/>
            <a:stretch>
              <a:fillRect/>
            </a:stretch>
          </p:blipFill>
          <p:spPr>
            <a:xfrm>
              <a:off x="1200149" y="4722491"/>
              <a:ext cx="76200" cy="76199"/>
            </a:xfrm>
            <a:prstGeom prst="rect">
              <a:avLst/>
            </a:prstGeom>
          </p:spPr>
        </p:pic>
        <p:pic>
          <p:nvPicPr>
            <p:cNvPr id="8" name="object 8"/>
            <p:cNvPicPr/>
            <p:nvPr/>
          </p:nvPicPr>
          <p:blipFill>
            <a:blip r:embed="rId2" cstate="print"/>
            <a:stretch>
              <a:fillRect/>
            </a:stretch>
          </p:blipFill>
          <p:spPr>
            <a:xfrm>
              <a:off x="1200149" y="4979666"/>
              <a:ext cx="76200" cy="76199"/>
            </a:xfrm>
            <a:prstGeom prst="rect">
              <a:avLst/>
            </a:prstGeom>
          </p:spPr>
        </p:pic>
        <p:pic>
          <p:nvPicPr>
            <p:cNvPr id="9" name="object 9"/>
            <p:cNvPicPr/>
            <p:nvPr/>
          </p:nvPicPr>
          <p:blipFill>
            <a:blip r:embed="rId2" cstate="print"/>
            <a:stretch>
              <a:fillRect/>
            </a:stretch>
          </p:blipFill>
          <p:spPr>
            <a:xfrm>
              <a:off x="1200149" y="5236841"/>
              <a:ext cx="76200" cy="76199"/>
            </a:xfrm>
            <a:prstGeom prst="rect">
              <a:avLst/>
            </a:prstGeom>
          </p:spPr>
        </p:pic>
        <p:pic>
          <p:nvPicPr>
            <p:cNvPr id="10" name="object 10"/>
            <p:cNvPicPr/>
            <p:nvPr/>
          </p:nvPicPr>
          <p:blipFill>
            <a:blip r:embed="rId2" cstate="print"/>
            <a:stretch>
              <a:fillRect/>
            </a:stretch>
          </p:blipFill>
          <p:spPr>
            <a:xfrm>
              <a:off x="1200149" y="6265541"/>
              <a:ext cx="76200" cy="76199"/>
            </a:xfrm>
            <a:prstGeom prst="rect">
              <a:avLst/>
            </a:prstGeom>
          </p:spPr>
        </p:pic>
        <p:pic>
          <p:nvPicPr>
            <p:cNvPr id="11" name="object 11"/>
            <p:cNvPicPr/>
            <p:nvPr/>
          </p:nvPicPr>
          <p:blipFill>
            <a:blip r:embed="rId2" cstate="print"/>
            <a:stretch>
              <a:fillRect/>
            </a:stretch>
          </p:blipFill>
          <p:spPr>
            <a:xfrm>
              <a:off x="1200149" y="6779891"/>
              <a:ext cx="76200" cy="76199"/>
            </a:xfrm>
            <a:prstGeom prst="rect">
              <a:avLst/>
            </a:prstGeom>
          </p:spPr>
        </p:pic>
        <p:pic>
          <p:nvPicPr>
            <p:cNvPr id="12" name="object 12"/>
            <p:cNvPicPr/>
            <p:nvPr/>
          </p:nvPicPr>
          <p:blipFill>
            <a:blip r:embed="rId2" cstate="print"/>
            <a:stretch>
              <a:fillRect/>
            </a:stretch>
          </p:blipFill>
          <p:spPr>
            <a:xfrm>
              <a:off x="1200149" y="7294241"/>
              <a:ext cx="76200" cy="76199"/>
            </a:xfrm>
            <a:prstGeom prst="rect">
              <a:avLst/>
            </a:prstGeom>
          </p:spPr>
        </p:pic>
        <p:pic>
          <p:nvPicPr>
            <p:cNvPr id="13" name="object 13"/>
            <p:cNvPicPr/>
            <p:nvPr/>
          </p:nvPicPr>
          <p:blipFill>
            <a:blip r:embed="rId2" cstate="print"/>
            <a:stretch>
              <a:fillRect/>
            </a:stretch>
          </p:blipFill>
          <p:spPr>
            <a:xfrm>
              <a:off x="1200149" y="7808591"/>
              <a:ext cx="76200" cy="76199"/>
            </a:xfrm>
            <a:prstGeom prst="rect">
              <a:avLst/>
            </a:prstGeom>
          </p:spPr>
        </p:pic>
        <p:pic>
          <p:nvPicPr>
            <p:cNvPr id="14" name="object 14"/>
            <p:cNvPicPr/>
            <p:nvPr/>
          </p:nvPicPr>
          <p:blipFill>
            <a:blip r:embed="rId2" cstate="print"/>
            <a:stretch>
              <a:fillRect/>
            </a:stretch>
          </p:blipFill>
          <p:spPr>
            <a:xfrm>
              <a:off x="1200149" y="8065766"/>
              <a:ext cx="76200" cy="76199"/>
            </a:xfrm>
            <a:prstGeom prst="rect">
              <a:avLst/>
            </a:prstGeom>
          </p:spPr>
        </p:pic>
      </p:grpSp>
      <p:sp>
        <p:nvSpPr>
          <p:cNvPr id="15" name="object 15"/>
          <p:cNvSpPr txBox="1"/>
          <p:nvPr/>
        </p:nvSpPr>
        <p:spPr>
          <a:xfrm>
            <a:off x="4167847" y="1766661"/>
            <a:ext cx="3741420" cy="299720"/>
          </a:xfrm>
          <a:prstGeom prst="rect">
            <a:avLst/>
          </a:prstGeom>
        </p:spPr>
        <p:txBody>
          <a:bodyPr vert="horz" wrap="square" lIns="0" tIns="12700" rIns="0" bIns="0" rtlCol="0">
            <a:spAutoFit/>
          </a:bodyPr>
          <a:lstStyle/>
          <a:p>
            <a:pPr marL="12700">
              <a:lnSpc>
                <a:spcPct val="100000"/>
              </a:lnSpc>
              <a:spcBef>
                <a:spcPts val="100"/>
              </a:spcBef>
              <a:tabLst>
                <a:tab pos="448309" algn="l"/>
                <a:tab pos="932815" algn="l"/>
                <a:tab pos="2145665" algn="l"/>
                <a:tab pos="2576830" algn="l"/>
                <a:tab pos="3384550" algn="l"/>
              </a:tabLst>
            </a:pPr>
            <a:r>
              <a:rPr sz="1800" dirty="0">
                <a:solidFill>
                  <a:srgbClr val="990000"/>
                </a:solidFill>
                <a:latin typeface="Cambria"/>
                <a:cs typeface="Cambria"/>
              </a:rPr>
              <a:t>to	do	business	in	India	via</a:t>
            </a:r>
            <a:endParaRPr sz="1800" dirty="0">
              <a:latin typeface="Cambria"/>
              <a:cs typeface="Cambria"/>
            </a:endParaRPr>
          </a:p>
        </p:txBody>
      </p:sp>
      <p:sp>
        <p:nvSpPr>
          <p:cNvPr id="16" name="object 16"/>
          <p:cNvSpPr txBox="1"/>
          <p:nvPr/>
        </p:nvSpPr>
        <p:spPr>
          <a:xfrm>
            <a:off x="1016000" y="1766661"/>
            <a:ext cx="2978150" cy="1071245"/>
          </a:xfrm>
          <a:prstGeom prst="rect">
            <a:avLst/>
          </a:prstGeom>
        </p:spPr>
        <p:txBody>
          <a:bodyPr vert="horz" wrap="square" lIns="0" tIns="34925" rIns="0" bIns="0" rtlCol="0">
            <a:spAutoFit/>
          </a:bodyPr>
          <a:lstStyle/>
          <a:p>
            <a:pPr marL="12700" marR="5080">
              <a:lnSpc>
                <a:spcPts val="2030"/>
              </a:lnSpc>
              <a:spcBef>
                <a:spcPts val="275"/>
              </a:spcBef>
              <a:tabLst>
                <a:tab pos="2054860" algn="l"/>
              </a:tabLst>
            </a:pPr>
            <a:r>
              <a:rPr sz="1800" dirty="0">
                <a:solidFill>
                  <a:srgbClr val="990000"/>
                </a:solidFill>
                <a:latin typeface="Cambria"/>
                <a:cs typeface="Cambria"/>
              </a:rPr>
              <a:t>Unincorporated	Entities ‘offices’ of certain types.</a:t>
            </a:r>
            <a:endParaRPr sz="1800" dirty="0">
              <a:latin typeface="Cambria"/>
              <a:cs typeface="Cambria"/>
            </a:endParaRPr>
          </a:p>
          <a:p>
            <a:pPr marL="12700">
              <a:lnSpc>
                <a:spcPct val="100000"/>
              </a:lnSpc>
              <a:spcBef>
                <a:spcPts val="1840"/>
              </a:spcBef>
            </a:pPr>
            <a:r>
              <a:rPr sz="1800" dirty="0">
                <a:solidFill>
                  <a:srgbClr val="990000"/>
                </a:solidFill>
                <a:latin typeface="Cambria"/>
                <a:cs typeface="Cambria"/>
              </a:rPr>
              <a:t>A. Liaison Offices</a:t>
            </a:r>
            <a:endParaRPr sz="1800" dirty="0">
              <a:latin typeface="Cambria"/>
              <a:cs typeface="Cambria"/>
            </a:endParaRPr>
          </a:p>
        </p:txBody>
      </p:sp>
      <p:sp>
        <p:nvSpPr>
          <p:cNvPr id="17" name="object 17"/>
          <p:cNvSpPr txBox="1">
            <a:spLocks noGrp="1"/>
          </p:cNvSpPr>
          <p:nvPr>
            <p:ph sz="half" idx="2"/>
          </p:nvPr>
        </p:nvSpPr>
        <p:spPr>
          <a:prstGeom prst="rect">
            <a:avLst/>
          </a:prstGeom>
        </p:spPr>
        <p:txBody>
          <a:bodyPr vert="horz" wrap="square" lIns="0" tIns="34925" rIns="0" bIns="0" rtlCol="0">
            <a:spAutoFit/>
          </a:bodyPr>
          <a:lstStyle/>
          <a:p>
            <a:pPr marL="400685" marR="13335" algn="just">
              <a:lnSpc>
                <a:spcPts val="2030"/>
              </a:lnSpc>
              <a:spcBef>
                <a:spcPts val="275"/>
              </a:spcBef>
            </a:pPr>
            <a:r>
              <a:rPr dirty="0"/>
              <a:t>Option  preferred  by  foreign  companies  that  wish  to explore business opportunities in India</a:t>
            </a:r>
          </a:p>
          <a:p>
            <a:pPr marL="400685" algn="just">
              <a:lnSpc>
                <a:spcPts val="1905"/>
              </a:lnSpc>
            </a:pPr>
            <a:r>
              <a:rPr dirty="0"/>
              <a:t>Acts as a representative of the parent company in India</a:t>
            </a:r>
          </a:p>
          <a:p>
            <a:pPr marL="400685" marR="6985" algn="just">
              <a:lnSpc>
                <a:spcPts val="2030"/>
              </a:lnSpc>
              <a:spcBef>
                <a:spcPts val="105"/>
              </a:spcBef>
            </a:pPr>
            <a:r>
              <a:rPr dirty="0"/>
              <a:t>Cannot  undertake  any  commercial  activities  and  it must  maintain  itself  from  remittances  received  from its parent foreign company</a:t>
            </a:r>
          </a:p>
          <a:p>
            <a:pPr marL="400685" algn="just">
              <a:lnSpc>
                <a:spcPts val="1900"/>
              </a:lnSpc>
            </a:pPr>
            <a:r>
              <a:rPr dirty="0"/>
              <a:t>Approx. timeline of 2-3 months</a:t>
            </a:r>
          </a:p>
          <a:p>
            <a:pPr marL="400685" marR="280035" algn="just">
              <a:lnSpc>
                <a:spcPts val="2030"/>
              </a:lnSpc>
              <a:spcBef>
                <a:spcPts val="110"/>
              </a:spcBef>
            </a:pPr>
            <a:r>
              <a:rPr dirty="0"/>
              <a:t>Setting up generally valid for a period of 3 years Requires the prior consent of Authorised Dealer Bank</a:t>
            </a:r>
          </a:p>
          <a:p>
            <a:pPr marL="12700">
              <a:lnSpc>
                <a:spcPct val="100000"/>
              </a:lnSpc>
              <a:spcBef>
                <a:spcPts val="1839"/>
              </a:spcBef>
            </a:pPr>
            <a:r>
              <a:rPr dirty="0"/>
              <a:t>B. Branch Office</a:t>
            </a:r>
          </a:p>
          <a:p>
            <a:pPr>
              <a:lnSpc>
                <a:spcPct val="100000"/>
              </a:lnSpc>
              <a:spcBef>
                <a:spcPts val="20"/>
              </a:spcBef>
            </a:pPr>
            <a:endParaRPr sz="1750" dirty="0"/>
          </a:p>
          <a:p>
            <a:pPr marL="400685" marR="8255">
              <a:lnSpc>
                <a:spcPts val="2020"/>
              </a:lnSpc>
              <a:tabLst>
                <a:tab pos="1325880" algn="l"/>
                <a:tab pos="1503680" algn="l"/>
                <a:tab pos="2559685" algn="l"/>
                <a:tab pos="2956560" algn="l"/>
                <a:tab pos="3643629" algn="l"/>
                <a:tab pos="3954779" algn="l"/>
                <a:tab pos="4616450" algn="l"/>
                <a:tab pos="5347970" algn="l"/>
                <a:tab pos="5960745" algn="l"/>
                <a:tab pos="6635115" algn="l"/>
              </a:tabLst>
            </a:pPr>
            <a:r>
              <a:rPr dirty="0"/>
              <a:t>Option	preferred	by	 foreign	companies	that	wish	 to undertake research and development activity in India Cannot		undertake	any	retail,	manufacturing	or processing activities.</a:t>
            </a:r>
          </a:p>
          <a:p>
            <a:pPr marL="400685" marR="5080">
              <a:lnSpc>
                <a:spcPts val="2030"/>
              </a:lnSpc>
              <a:spcBef>
                <a:spcPts val="15"/>
              </a:spcBef>
              <a:tabLst>
                <a:tab pos="998855" algn="l"/>
                <a:tab pos="1802130" algn="l"/>
                <a:tab pos="2833370" algn="l"/>
                <a:tab pos="4044315" algn="l"/>
                <a:tab pos="4440555" algn="l"/>
                <a:tab pos="4893945" algn="l"/>
                <a:tab pos="5821680" algn="l"/>
              </a:tabLst>
            </a:pPr>
            <a:r>
              <a:rPr dirty="0"/>
              <a:t>Can	remit	surplus	revenues	to	its	parent	company subject to applicable tax laws</a:t>
            </a:r>
          </a:p>
          <a:p>
            <a:pPr marL="400685">
              <a:lnSpc>
                <a:spcPts val="1905"/>
              </a:lnSpc>
            </a:pPr>
            <a:r>
              <a:rPr dirty="0"/>
              <a:t>Approx. timeline of 3-4 months</a:t>
            </a:r>
          </a:p>
          <a:p>
            <a:pPr marL="400685">
              <a:lnSpc>
                <a:spcPts val="2090"/>
              </a:lnSpc>
            </a:pPr>
            <a:r>
              <a:rPr dirty="0"/>
              <a:t>Requires the prior consent of Authorized Dealer Bank</a:t>
            </a:r>
          </a:p>
        </p:txBody>
      </p:sp>
      <p:sp>
        <p:nvSpPr>
          <p:cNvPr id="28" name="object 28"/>
          <p:cNvSpPr txBox="1"/>
          <p:nvPr/>
        </p:nvSpPr>
        <p:spPr>
          <a:xfrm>
            <a:off x="8763000" y="1766661"/>
            <a:ext cx="8610600" cy="7445628"/>
          </a:xfrm>
          <a:prstGeom prst="rect">
            <a:avLst/>
          </a:prstGeom>
        </p:spPr>
        <p:txBody>
          <a:bodyPr vert="horz" wrap="square" lIns="0" tIns="12700" rIns="0" bIns="0" rtlCol="0">
            <a:spAutoFit/>
          </a:bodyPr>
          <a:lstStyle/>
          <a:p>
            <a:pPr marL="12700" marR="6350">
              <a:spcBef>
                <a:spcPts val="100"/>
              </a:spcBef>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Незарегистрированные юридические лица могут вести бизнес в Индии через "офисы" определенных типов.</a:t>
            </a:r>
          </a:p>
          <a:p>
            <a:pPr marL="12700" marR="6350">
              <a:spcBef>
                <a:spcPts val="100"/>
              </a:spcBef>
              <a:tabLst>
                <a:tab pos="935990" algn="l"/>
                <a:tab pos="2168525" algn="l"/>
                <a:tab pos="2574925" algn="l"/>
                <a:tab pos="3561079" algn="l"/>
                <a:tab pos="4952365" algn="l"/>
                <a:tab pos="5563870" algn="l"/>
                <a:tab pos="6243955" algn="l"/>
              </a:tabLst>
            </a:pPr>
            <a:endParaRPr lang="ru-RU" sz="1800" dirty="0">
              <a:solidFill>
                <a:srgbClr val="990000"/>
              </a:solidFill>
              <a:latin typeface="Cambria"/>
              <a:cs typeface="Cambria"/>
            </a:endParaRPr>
          </a:p>
          <a:p>
            <a:pPr marL="12700" marR="6350">
              <a:spcBef>
                <a:spcPts val="100"/>
              </a:spcBef>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A. Офисы по связям </a:t>
            </a:r>
          </a:p>
          <a:p>
            <a:pPr marL="12700" marR="6350">
              <a:spcBef>
                <a:spcPts val="100"/>
              </a:spcBef>
              <a:tabLst>
                <a:tab pos="935990" algn="l"/>
                <a:tab pos="2168525" algn="l"/>
                <a:tab pos="2574925" algn="l"/>
                <a:tab pos="3561079" algn="l"/>
                <a:tab pos="4952365" algn="l"/>
                <a:tab pos="5563870" algn="l"/>
                <a:tab pos="6243955" algn="l"/>
              </a:tabLst>
            </a:pPr>
            <a:endParaRPr lang="ru-RU" sz="1800" dirty="0">
              <a:solidFill>
                <a:srgbClr val="990000"/>
              </a:solidFill>
              <a:latin typeface="Cambria"/>
              <a:cs typeface="Cambria"/>
            </a:endParaRP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Вариант, предпочитаемый иностранными компаниями, которые хотят изучить возможности ведения бизнеса в Индии</a:t>
            </a: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Действует как представитель материнской компании в Индии</a:t>
            </a: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Не может осуществлять коммерческую деятельность и должен содержать себя за счет денежных переводов, получаемых от материнской иностранной компании. </a:t>
            </a: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Приблизительный срок оформления 2-3 месяца </a:t>
            </a: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Учреждение обычно действует в течение 3 лет </a:t>
            </a: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Требуется предварительное согласие уполномоченного банка-дилера</a:t>
            </a: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endParaRPr lang="ru-RU" dirty="0">
              <a:solidFill>
                <a:srgbClr val="990000"/>
              </a:solidFill>
              <a:latin typeface="Cambria"/>
              <a:cs typeface="Cambria"/>
            </a:endParaRPr>
          </a:p>
          <a:p>
            <a:pPr marL="12700" marR="6350">
              <a:spcBef>
                <a:spcPts val="100"/>
              </a:spcBef>
              <a:tabLst>
                <a:tab pos="935990" algn="l"/>
                <a:tab pos="2168525" algn="l"/>
                <a:tab pos="2574925" algn="l"/>
                <a:tab pos="3561079" algn="l"/>
                <a:tab pos="4952365" algn="l"/>
                <a:tab pos="5563870" algn="l"/>
                <a:tab pos="6243955" algn="l"/>
              </a:tabLst>
            </a:pPr>
            <a:r>
              <a:rPr lang="ru-RU" dirty="0">
                <a:solidFill>
                  <a:srgbClr val="990000"/>
                </a:solidFill>
                <a:latin typeface="Cambria"/>
                <a:cs typeface="Cambria"/>
              </a:rPr>
              <a:t>Б</a:t>
            </a:r>
            <a:r>
              <a:rPr lang="ru-RU" sz="1800" dirty="0">
                <a:solidFill>
                  <a:srgbClr val="990000"/>
                </a:solidFill>
                <a:latin typeface="Cambria"/>
                <a:cs typeface="Cambria"/>
              </a:rPr>
              <a:t>. Филиал</a:t>
            </a:r>
          </a:p>
          <a:p>
            <a:pPr marL="12700" marR="6350">
              <a:spcBef>
                <a:spcPts val="100"/>
              </a:spcBef>
              <a:tabLst>
                <a:tab pos="935990" algn="l"/>
                <a:tab pos="2168525" algn="l"/>
                <a:tab pos="2574925" algn="l"/>
                <a:tab pos="3561079" algn="l"/>
                <a:tab pos="4952365" algn="l"/>
                <a:tab pos="5563870" algn="l"/>
                <a:tab pos="6243955" algn="l"/>
              </a:tabLst>
            </a:pPr>
            <a:endParaRPr lang="ru-RU" sz="1800" dirty="0">
              <a:solidFill>
                <a:srgbClr val="990000"/>
              </a:solidFill>
              <a:latin typeface="Cambria"/>
              <a:cs typeface="Cambria"/>
            </a:endParaRPr>
          </a:p>
          <a:p>
            <a:pPr marL="12700" marR="6350">
              <a:spcBef>
                <a:spcPts val="100"/>
              </a:spcBef>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Вариант, предпочитаемый иностранными компаниями, которые хотят проводить исследования и разработки в Индии </a:t>
            </a:r>
          </a:p>
          <a:p>
            <a:pPr marL="12700" marR="6350">
              <a:spcBef>
                <a:spcPts val="100"/>
              </a:spcBef>
              <a:tabLst>
                <a:tab pos="935990" algn="l"/>
                <a:tab pos="2168525" algn="l"/>
                <a:tab pos="2574925" algn="l"/>
                <a:tab pos="3561079" algn="l"/>
                <a:tab pos="4952365" algn="l"/>
                <a:tab pos="5563870" algn="l"/>
                <a:tab pos="6243955" algn="l"/>
              </a:tabLst>
            </a:pPr>
            <a:endParaRPr lang="ru-RU" sz="1800" dirty="0">
              <a:solidFill>
                <a:srgbClr val="990000"/>
              </a:solidFill>
              <a:latin typeface="Cambria"/>
              <a:cs typeface="Cambria"/>
            </a:endParaRP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Не может заниматься розничной торговлей, производством или обрабатывающей промышленностью.</a:t>
            </a:r>
            <a:endParaRPr lang="ru-RU" dirty="0">
              <a:solidFill>
                <a:srgbClr val="990000"/>
              </a:solidFill>
              <a:latin typeface="Cambria"/>
              <a:cs typeface="Cambria"/>
            </a:endParaRP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Может перечислять излишки доходов своей материнской компании в соответствии с действующим налоговым законодательством.</a:t>
            </a: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Приблизительный срок оформления - 3-4 месяца</a:t>
            </a:r>
          </a:p>
          <a:p>
            <a:pPr marL="298450" marR="6350" indent="-285750">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lang="ru-RU" sz="1800" dirty="0">
                <a:solidFill>
                  <a:srgbClr val="990000"/>
                </a:solidFill>
                <a:latin typeface="Cambria"/>
                <a:cs typeface="Cambria"/>
              </a:rPr>
              <a:t>Требуется предварительное согласие уполномоченного банка-дилера</a:t>
            </a:r>
          </a:p>
        </p:txBody>
      </p:sp>
      <p:sp>
        <p:nvSpPr>
          <p:cNvPr id="33" name="TextBox 32">
            <a:extLst>
              <a:ext uri="{FF2B5EF4-FFF2-40B4-BE49-F238E27FC236}">
                <a16:creationId xmlns:a16="http://schemas.microsoft.com/office/drawing/2014/main" id="{967D7A34-E0F2-47C2-6295-5A4E4AF7ACC3}"/>
              </a:ext>
            </a:extLst>
          </p:cNvPr>
          <p:cNvSpPr txBox="1"/>
          <p:nvPr/>
        </p:nvSpPr>
        <p:spPr>
          <a:xfrm>
            <a:off x="8654208" y="647700"/>
            <a:ext cx="6977736" cy="830997"/>
          </a:xfrm>
          <a:prstGeom prst="rect">
            <a:avLst/>
          </a:prstGeom>
          <a:noFill/>
        </p:spPr>
        <p:txBody>
          <a:bodyPr wrap="square">
            <a:spAutoFit/>
          </a:bodyPr>
          <a:lstStyle/>
          <a:p>
            <a:r>
              <a:rPr lang="ru-KZ" sz="2400" dirty="0">
                <a:solidFill>
                  <a:srgbClr val="990000"/>
                </a:solidFill>
                <a:latin typeface="Cambria" panose="02040503050406030204" pitchFamily="18" charset="0"/>
                <a:ea typeface="Cambria" panose="02040503050406030204" pitchFamily="18" charset="0"/>
              </a:rPr>
              <a:t>СОЗДАНИЕ</a:t>
            </a:r>
            <a:r>
              <a:rPr lang="ru-RU" sz="2400" dirty="0">
                <a:solidFill>
                  <a:srgbClr val="990000"/>
                </a:solidFill>
                <a:latin typeface="Cambria" panose="02040503050406030204" pitchFamily="18" charset="0"/>
                <a:ea typeface="Cambria" panose="02040503050406030204" pitchFamily="18" charset="0"/>
              </a:rPr>
              <a:t> ЮРИДИЧЕСКОГО</a:t>
            </a:r>
            <a:r>
              <a:rPr lang="ru-KZ" sz="2400" dirty="0">
                <a:solidFill>
                  <a:srgbClr val="990000"/>
                </a:solidFill>
                <a:latin typeface="Cambria" panose="02040503050406030204" pitchFamily="18" charset="0"/>
                <a:ea typeface="Cambria" panose="02040503050406030204" pitchFamily="18" charset="0"/>
              </a:rPr>
              <a:t> ПРИСУТСТВИЯ - </a:t>
            </a:r>
            <a:r>
              <a:rPr lang="ru-RU" sz="2400" dirty="0">
                <a:solidFill>
                  <a:srgbClr val="990000"/>
                </a:solidFill>
                <a:latin typeface="Cambria" panose="02040503050406030204" pitchFamily="18" charset="0"/>
                <a:ea typeface="Cambria" panose="02040503050406030204" pitchFamily="18" charset="0"/>
              </a:rPr>
              <a:t>НЕЗАРЕГИСТРИРОВАННЫЕ</a:t>
            </a:r>
            <a:r>
              <a:rPr lang="ru-KZ" sz="2400" dirty="0">
                <a:solidFill>
                  <a:srgbClr val="990000"/>
                </a:solidFill>
                <a:latin typeface="Cambria" panose="02040503050406030204" pitchFamily="18" charset="0"/>
                <a:ea typeface="Cambria" panose="02040503050406030204" pitchFamily="18" charset="0"/>
              </a:rPr>
              <a:t> ОРГАНИЗАЦИИ</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3827" y="647700"/>
            <a:ext cx="5002173" cy="755976"/>
          </a:xfrm>
          <a:prstGeom prst="rect">
            <a:avLst/>
          </a:prstGeom>
        </p:spPr>
        <p:txBody>
          <a:bodyPr vert="horz" wrap="square" lIns="0" tIns="17145" rIns="0" bIns="0" rtlCol="0">
            <a:spAutoFit/>
          </a:bodyPr>
          <a:lstStyle/>
          <a:p>
            <a:pPr marL="12700">
              <a:lnSpc>
                <a:spcPct val="100000"/>
              </a:lnSpc>
              <a:spcBef>
                <a:spcPts val="135"/>
              </a:spcBef>
            </a:pPr>
            <a:r>
              <a:rPr sz="2400" spc="160" dirty="0"/>
              <a:t>ESTABLISHING</a:t>
            </a:r>
            <a:r>
              <a:rPr sz="2400" spc="-355" dirty="0"/>
              <a:t> </a:t>
            </a:r>
            <a:r>
              <a:rPr sz="2400" spc="275" dirty="0"/>
              <a:t>A</a:t>
            </a:r>
            <a:r>
              <a:rPr sz="2400" spc="-355" dirty="0"/>
              <a:t> </a:t>
            </a:r>
            <a:r>
              <a:rPr sz="2400" spc="140" dirty="0"/>
              <a:t>PRESENCE</a:t>
            </a:r>
            <a:r>
              <a:rPr sz="2400" spc="-355" dirty="0"/>
              <a:t> </a:t>
            </a:r>
            <a:r>
              <a:rPr sz="2400" spc="1180" dirty="0"/>
              <a:t>–</a:t>
            </a:r>
            <a:r>
              <a:rPr sz="2400" spc="-350" dirty="0"/>
              <a:t> </a:t>
            </a:r>
            <a:r>
              <a:rPr sz="2400" spc="125" dirty="0"/>
              <a:t>UNINCORPORATED</a:t>
            </a:r>
            <a:r>
              <a:rPr sz="2400" spc="-355" dirty="0"/>
              <a:t> </a:t>
            </a:r>
            <a:r>
              <a:rPr sz="2400" spc="135" dirty="0"/>
              <a:t>ENTITIES</a:t>
            </a:r>
            <a:endParaRPr sz="2400" dirty="0"/>
          </a:p>
        </p:txBody>
      </p:sp>
      <p:sp>
        <p:nvSpPr>
          <p:cNvPr id="17" name="object 17"/>
          <p:cNvSpPr txBox="1">
            <a:spLocks noGrp="1"/>
          </p:cNvSpPr>
          <p:nvPr>
            <p:ph sz="half" idx="2"/>
          </p:nvPr>
        </p:nvSpPr>
        <p:spPr>
          <a:xfrm flipH="1">
            <a:off x="11506200" y="1562100"/>
            <a:ext cx="1676400" cy="1782184"/>
          </a:xfrm>
          <a:prstGeom prst="rect">
            <a:avLst/>
          </a:prstGeom>
        </p:spPr>
        <p:txBody>
          <a:bodyPr vert="horz" wrap="square" lIns="0" tIns="34925" rIns="0" bIns="0" rtlCol="0">
            <a:spAutoFit/>
          </a:bodyPr>
          <a:lstStyle/>
          <a:p>
            <a:pPr marL="400685" marR="13335" algn="just">
              <a:lnSpc>
                <a:spcPts val="2030"/>
              </a:lnSpc>
              <a:spcBef>
                <a:spcPts val="275"/>
              </a:spcBef>
            </a:pPr>
            <a:endParaRPr dirty="0"/>
          </a:p>
        </p:txBody>
      </p:sp>
      <p:sp>
        <p:nvSpPr>
          <p:cNvPr id="28" name="object 28"/>
          <p:cNvSpPr txBox="1"/>
          <p:nvPr/>
        </p:nvSpPr>
        <p:spPr>
          <a:xfrm>
            <a:off x="1092557" y="2321393"/>
            <a:ext cx="7137043" cy="2266839"/>
          </a:xfrm>
          <a:prstGeom prst="rect">
            <a:avLst/>
          </a:prstGeom>
        </p:spPr>
        <p:txBody>
          <a:bodyPr vert="horz" wrap="square" lIns="0" tIns="12700" rIns="0" bIns="0" rtlCol="0">
            <a:spAutoFit/>
          </a:bodyPr>
          <a:lstStyle/>
          <a:p>
            <a:pPr marL="298450" marR="6350" indent="-285750">
              <a:lnSpc>
                <a:spcPct val="114599"/>
              </a:lnSpc>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sz="1800" dirty="0">
                <a:solidFill>
                  <a:srgbClr val="990000"/>
                </a:solidFill>
                <a:latin typeface="Cambria"/>
                <a:cs typeface="Cambria"/>
              </a:rPr>
              <a:t>Option</a:t>
            </a:r>
            <a:r>
              <a:rPr lang="ru-RU" dirty="0">
                <a:solidFill>
                  <a:srgbClr val="990000"/>
                </a:solidFill>
                <a:latin typeface="Cambria"/>
                <a:cs typeface="Cambria"/>
              </a:rPr>
              <a:t> </a:t>
            </a:r>
            <a:r>
              <a:rPr lang="en-US" sz="1800" dirty="0">
                <a:solidFill>
                  <a:srgbClr val="990000"/>
                </a:solidFill>
                <a:latin typeface="Cambria"/>
                <a:cs typeface="Cambria"/>
              </a:rPr>
              <a:t>preferred</a:t>
            </a:r>
            <a:r>
              <a:rPr lang="ru-RU" dirty="0">
                <a:solidFill>
                  <a:srgbClr val="990000"/>
                </a:solidFill>
                <a:latin typeface="Cambria"/>
                <a:cs typeface="Cambria"/>
              </a:rPr>
              <a:t> </a:t>
            </a:r>
            <a:r>
              <a:rPr sz="1800" dirty="0">
                <a:solidFill>
                  <a:srgbClr val="990000"/>
                </a:solidFill>
                <a:latin typeface="Cambria"/>
                <a:cs typeface="Cambria"/>
              </a:rPr>
              <a:t>by</a:t>
            </a:r>
            <a:r>
              <a:rPr lang="ru-RU" dirty="0">
                <a:solidFill>
                  <a:srgbClr val="990000"/>
                </a:solidFill>
                <a:latin typeface="Cambria"/>
                <a:cs typeface="Cambria"/>
              </a:rPr>
              <a:t> </a:t>
            </a:r>
            <a:r>
              <a:rPr sz="1800" dirty="0">
                <a:solidFill>
                  <a:srgbClr val="990000"/>
                </a:solidFill>
                <a:latin typeface="Cambria"/>
                <a:cs typeface="Cambria"/>
              </a:rPr>
              <a:t>foreign</a:t>
            </a:r>
            <a:r>
              <a:rPr lang="ru-RU" dirty="0">
                <a:solidFill>
                  <a:srgbClr val="990000"/>
                </a:solidFill>
                <a:latin typeface="Cambria"/>
                <a:cs typeface="Cambria"/>
              </a:rPr>
              <a:t> </a:t>
            </a:r>
            <a:r>
              <a:rPr sz="1800" dirty="0">
                <a:solidFill>
                  <a:srgbClr val="990000"/>
                </a:solidFill>
                <a:latin typeface="Cambria"/>
                <a:cs typeface="Cambria"/>
              </a:rPr>
              <a:t>companies</a:t>
            </a:r>
            <a:r>
              <a:rPr lang="ru-RU" dirty="0">
                <a:solidFill>
                  <a:srgbClr val="990000"/>
                </a:solidFill>
                <a:latin typeface="Cambria"/>
                <a:cs typeface="Cambria"/>
              </a:rPr>
              <a:t> </a:t>
            </a:r>
            <a:r>
              <a:rPr sz="1800" dirty="0">
                <a:solidFill>
                  <a:srgbClr val="990000"/>
                </a:solidFill>
                <a:latin typeface="Cambria"/>
                <a:cs typeface="Cambria"/>
              </a:rPr>
              <a:t>that</a:t>
            </a:r>
            <a:r>
              <a:rPr lang="ru-RU" dirty="0">
                <a:solidFill>
                  <a:srgbClr val="990000"/>
                </a:solidFill>
                <a:latin typeface="Cambria"/>
                <a:cs typeface="Cambria"/>
              </a:rPr>
              <a:t> </a:t>
            </a:r>
            <a:r>
              <a:rPr sz="1800" dirty="0">
                <a:solidFill>
                  <a:srgbClr val="990000"/>
                </a:solidFill>
                <a:latin typeface="Cambria"/>
                <a:cs typeface="Cambria"/>
              </a:rPr>
              <a:t>wish</a:t>
            </a:r>
            <a:r>
              <a:rPr lang="ru-RU" dirty="0">
                <a:solidFill>
                  <a:srgbClr val="990000"/>
                </a:solidFill>
                <a:latin typeface="Cambria"/>
                <a:cs typeface="Cambria"/>
              </a:rPr>
              <a:t> </a:t>
            </a:r>
            <a:r>
              <a:rPr sz="1800" dirty="0">
                <a:solidFill>
                  <a:srgbClr val="990000"/>
                </a:solidFill>
                <a:latin typeface="Cambria"/>
                <a:cs typeface="Cambria"/>
              </a:rPr>
              <a:t>to undertake one-time projects in India</a:t>
            </a:r>
            <a:endParaRPr lang="ru-RU" dirty="0">
              <a:latin typeface="Cambria"/>
              <a:cs typeface="Cambria"/>
            </a:endParaRPr>
          </a:p>
          <a:p>
            <a:pPr marL="298450" marR="6350" indent="-285750">
              <a:lnSpc>
                <a:spcPct val="114599"/>
              </a:lnSpc>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sz="1800" dirty="0">
                <a:solidFill>
                  <a:srgbClr val="990000"/>
                </a:solidFill>
                <a:latin typeface="Cambria"/>
                <a:cs typeface="Cambria"/>
              </a:rPr>
              <a:t>The project should be funded by direct inward foreign remittance</a:t>
            </a:r>
            <a:endParaRPr lang="ru-RU" dirty="0">
              <a:latin typeface="Cambria"/>
              <a:cs typeface="Cambria"/>
            </a:endParaRPr>
          </a:p>
          <a:p>
            <a:pPr marL="298450" marR="6350" indent="-285750">
              <a:lnSpc>
                <a:spcPct val="114599"/>
              </a:lnSpc>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sz="1800" dirty="0">
                <a:solidFill>
                  <a:srgbClr val="990000"/>
                </a:solidFill>
                <a:latin typeface="Cambria"/>
                <a:cs typeface="Cambria"/>
              </a:rPr>
              <a:t>Can</a:t>
            </a:r>
            <a:r>
              <a:rPr lang="ru-RU" dirty="0">
                <a:solidFill>
                  <a:srgbClr val="990000"/>
                </a:solidFill>
                <a:latin typeface="Cambria"/>
                <a:cs typeface="Cambria"/>
              </a:rPr>
              <a:t> </a:t>
            </a:r>
            <a:r>
              <a:rPr sz="1800" dirty="0">
                <a:solidFill>
                  <a:srgbClr val="990000"/>
                </a:solidFill>
                <a:latin typeface="Cambria"/>
                <a:cs typeface="Cambria"/>
              </a:rPr>
              <a:t>remit</a:t>
            </a:r>
            <a:r>
              <a:rPr lang="ru-RU" dirty="0">
                <a:solidFill>
                  <a:srgbClr val="990000"/>
                </a:solidFill>
                <a:latin typeface="Cambria"/>
                <a:cs typeface="Cambria"/>
              </a:rPr>
              <a:t> </a:t>
            </a:r>
            <a:r>
              <a:rPr sz="1800" dirty="0">
                <a:solidFill>
                  <a:srgbClr val="990000"/>
                </a:solidFill>
                <a:latin typeface="Cambria"/>
                <a:cs typeface="Cambria"/>
              </a:rPr>
              <a:t>surplus</a:t>
            </a:r>
            <a:r>
              <a:rPr lang="ru-RU" dirty="0">
                <a:solidFill>
                  <a:srgbClr val="990000"/>
                </a:solidFill>
                <a:latin typeface="Cambria"/>
                <a:cs typeface="Cambria"/>
              </a:rPr>
              <a:t> </a:t>
            </a:r>
            <a:r>
              <a:rPr sz="1800" dirty="0">
                <a:solidFill>
                  <a:srgbClr val="990000"/>
                </a:solidFill>
                <a:latin typeface="Cambria"/>
                <a:cs typeface="Cambria"/>
              </a:rPr>
              <a:t>revenues</a:t>
            </a:r>
            <a:r>
              <a:rPr lang="ru-RU" dirty="0">
                <a:solidFill>
                  <a:srgbClr val="990000"/>
                </a:solidFill>
                <a:latin typeface="Cambria"/>
                <a:cs typeface="Cambria"/>
              </a:rPr>
              <a:t> </a:t>
            </a:r>
            <a:r>
              <a:rPr sz="1800" dirty="0">
                <a:solidFill>
                  <a:srgbClr val="990000"/>
                </a:solidFill>
                <a:latin typeface="Cambria"/>
                <a:cs typeface="Cambria"/>
              </a:rPr>
              <a:t>to</a:t>
            </a:r>
            <a:r>
              <a:rPr lang="ru-RU" dirty="0">
                <a:solidFill>
                  <a:srgbClr val="990000"/>
                </a:solidFill>
                <a:latin typeface="Cambria"/>
                <a:cs typeface="Cambria"/>
              </a:rPr>
              <a:t> </a:t>
            </a:r>
            <a:r>
              <a:rPr sz="1800" dirty="0">
                <a:solidFill>
                  <a:srgbClr val="990000"/>
                </a:solidFill>
                <a:latin typeface="Cambria"/>
                <a:cs typeface="Cambria"/>
              </a:rPr>
              <a:t>its	parent</a:t>
            </a:r>
            <a:r>
              <a:rPr lang="ru-RU" sz="1800" dirty="0">
                <a:solidFill>
                  <a:srgbClr val="990000"/>
                </a:solidFill>
                <a:latin typeface="Cambria"/>
                <a:cs typeface="Cambria"/>
              </a:rPr>
              <a:t> </a:t>
            </a:r>
            <a:r>
              <a:rPr sz="1800" dirty="0">
                <a:solidFill>
                  <a:srgbClr val="990000"/>
                </a:solidFill>
                <a:latin typeface="Cambria"/>
                <a:cs typeface="Cambria"/>
              </a:rPr>
              <a:t>company subject to applicable tax laws</a:t>
            </a:r>
            <a:endParaRPr lang="ru-RU" dirty="0">
              <a:latin typeface="Cambria"/>
              <a:cs typeface="Cambria"/>
            </a:endParaRPr>
          </a:p>
          <a:p>
            <a:pPr marL="298450" marR="6350" indent="-285750">
              <a:lnSpc>
                <a:spcPct val="114599"/>
              </a:lnSpc>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sz="1800" dirty="0">
                <a:solidFill>
                  <a:srgbClr val="990000"/>
                </a:solidFill>
                <a:latin typeface="Cambria"/>
                <a:cs typeface="Cambria"/>
              </a:rPr>
              <a:t>Approx. timeline of 2-3 months</a:t>
            </a:r>
            <a:endParaRPr lang="ru-RU" dirty="0">
              <a:latin typeface="Cambria"/>
              <a:cs typeface="Cambria"/>
            </a:endParaRPr>
          </a:p>
          <a:p>
            <a:pPr marL="298450" marR="6350" indent="-285750">
              <a:lnSpc>
                <a:spcPct val="114599"/>
              </a:lnSpc>
              <a:spcBef>
                <a:spcPts val="100"/>
              </a:spcBef>
              <a:buFont typeface="Arial" panose="020B0604020202020204" pitchFamily="34" charset="0"/>
              <a:buChar char="•"/>
              <a:tabLst>
                <a:tab pos="935990" algn="l"/>
                <a:tab pos="2168525" algn="l"/>
                <a:tab pos="2574925" algn="l"/>
                <a:tab pos="3561079" algn="l"/>
                <a:tab pos="4952365" algn="l"/>
                <a:tab pos="5563870" algn="l"/>
                <a:tab pos="6243955" algn="l"/>
              </a:tabLst>
            </a:pPr>
            <a:r>
              <a:rPr sz="1800" dirty="0">
                <a:solidFill>
                  <a:srgbClr val="990000"/>
                </a:solidFill>
                <a:latin typeface="Cambria"/>
                <a:cs typeface="Cambria"/>
              </a:rPr>
              <a:t>Requires the prior consent of Authorized Dealer Bank</a:t>
            </a:r>
            <a:endParaRPr sz="1800" dirty="0">
              <a:latin typeface="Cambria"/>
              <a:cs typeface="Cambria"/>
            </a:endParaRPr>
          </a:p>
        </p:txBody>
      </p:sp>
      <p:sp>
        <p:nvSpPr>
          <p:cNvPr id="29" name="object 29"/>
          <p:cNvSpPr txBox="1"/>
          <p:nvPr/>
        </p:nvSpPr>
        <p:spPr>
          <a:xfrm>
            <a:off x="1092556" y="5753100"/>
            <a:ext cx="7137043" cy="5223546"/>
          </a:xfrm>
          <a:prstGeom prst="rect">
            <a:avLst/>
          </a:prstGeom>
        </p:spPr>
        <p:txBody>
          <a:bodyPr vert="horz" wrap="square" lIns="0" tIns="12700" rIns="0" bIns="0" rtlCol="0">
            <a:spAutoFit/>
          </a:bodyPr>
          <a:lstStyle/>
          <a:p>
            <a:pPr marL="298450" marR="5080" indent="-285750" algn="just">
              <a:lnSpc>
                <a:spcPct val="114599"/>
              </a:lnSpc>
              <a:spcBef>
                <a:spcPts val="100"/>
              </a:spcBef>
              <a:buFont typeface="Arial" panose="020B0604020202020204" pitchFamily="34" charset="0"/>
              <a:buChar char="•"/>
            </a:pPr>
            <a:r>
              <a:rPr sz="1800" dirty="0">
                <a:solidFill>
                  <a:srgbClr val="990000"/>
                </a:solidFill>
                <a:latin typeface="Cambria"/>
                <a:cs typeface="Cambria"/>
              </a:rPr>
              <a:t>A partnership is not a legal entity independent of its partners.</a:t>
            </a:r>
            <a:endParaRPr lang="ru-RU" dirty="0">
              <a:latin typeface="Cambria"/>
              <a:cs typeface="Cambria"/>
            </a:endParaRPr>
          </a:p>
          <a:p>
            <a:pPr marL="298450" marR="5080" indent="-285750" algn="just">
              <a:lnSpc>
                <a:spcPct val="114599"/>
              </a:lnSpc>
              <a:spcBef>
                <a:spcPts val="100"/>
              </a:spcBef>
              <a:buFont typeface="Arial" panose="020B0604020202020204" pitchFamily="34" charset="0"/>
              <a:buChar char="•"/>
            </a:pPr>
            <a:r>
              <a:rPr sz="1800" dirty="0">
                <a:solidFill>
                  <a:srgbClr val="990000"/>
                </a:solidFill>
                <a:latin typeface="Cambria"/>
                <a:cs typeface="Cambria"/>
              </a:rPr>
              <a:t>The partners own the business assets together and are personally liable for business debts and taxes.</a:t>
            </a:r>
            <a:endParaRPr lang="ru-RU" dirty="0">
              <a:latin typeface="Cambria"/>
              <a:cs typeface="Cambria"/>
            </a:endParaRPr>
          </a:p>
          <a:p>
            <a:pPr marL="298450" marR="5080" indent="-285750" algn="just">
              <a:lnSpc>
                <a:spcPct val="114599"/>
              </a:lnSpc>
              <a:spcBef>
                <a:spcPts val="100"/>
              </a:spcBef>
              <a:buFont typeface="Arial" panose="020B0604020202020204" pitchFamily="34" charset="0"/>
              <a:buChar char="•"/>
            </a:pPr>
            <a:r>
              <a:rPr sz="1800" dirty="0">
                <a:solidFill>
                  <a:srgbClr val="990000"/>
                </a:solidFill>
                <a:latin typeface="Cambria"/>
                <a:cs typeface="Cambria"/>
              </a:rPr>
              <a:t>A  partner  can  bind  the  firm  and  is  liable  for  all liabilities incurred by any partner on behalf of the firm. Investment  in  Indian  partnership  firms  is  subject  to the prior approval of the Reserve Bank of India.</a:t>
            </a:r>
            <a:endParaRPr lang="ru-RU" sz="1800" dirty="0">
              <a:solidFill>
                <a:srgbClr val="990000"/>
              </a:solidFill>
              <a:latin typeface="Cambria"/>
              <a:cs typeface="Cambria"/>
            </a:endParaRPr>
          </a:p>
          <a:p>
            <a:pPr marL="298450" marR="5080" indent="-285750" algn="just">
              <a:lnSpc>
                <a:spcPct val="114599"/>
              </a:lnSpc>
              <a:spcBef>
                <a:spcPts val="100"/>
              </a:spcBef>
              <a:buFont typeface="Arial" panose="020B0604020202020204" pitchFamily="34" charset="0"/>
              <a:buChar char="•"/>
            </a:pPr>
            <a:endParaRPr lang="ru-RU" dirty="0">
              <a:solidFill>
                <a:srgbClr val="990000"/>
              </a:solidFill>
              <a:latin typeface="Cambria"/>
              <a:cs typeface="Cambria"/>
            </a:endParaRPr>
          </a:p>
          <a:p>
            <a:pPr marL="298450" marR="5080" indent="-285750" algn="just">
              <a:lnSpc>
                <a:spcPct val="114599"/>
              </a:lnSpc>
              <a:spcBef>
                <a:spcPts val="100"/>
              </a:spcBef>
              <a:buFont typeface="Arial" panose="020B0604020202020204" pitchFamily="34" charset="0"/>
              <a:buChar char="•"/>
            </a:pPr>
            <a:endParaRPr lang="ru-RU" sz="1800" dirty="0">
              <a:solidFill>
                <a:srgbClr val="990000"/>
              </a:solidFill>
              <a:latin typeface="Cambria"/>
              <a:cs typeface="Cambria"/>
            </a:endParaRPr>
          </a:p>
          <a:p>
            <a:pPr marL="298450" marR="5080" indent="-285750" algn="just">
              <a:lnSpc>
                <a:spcPct val="114599"/>
              </a:lnSpc>
              <a:spcBef>
                <a:spcPts val="100"/>
              </a:spcBef>
              <a:buFont typeface="Arial" panose="020B0604020202020204" pitchFamily="34" charset="0"/>
              <a:buChar char="•"/>
            </a:pPr>
            <a:endParaRPr lang="ru-RU" dirty="0">
              <a:solidFill>
                <a:srgbClr val="990000"/>
              </a:solidFill>
              <a:latin typeface="Cambria"/>
              <a:cs typeface="Cambria"/>
            </a:endParaRPr>
          </a:p>
          <a:p>
            <a:pPr marL="298450" marR="5080" indent="-285750" algn="just">
              <a:lnSpc>
                <a:spcPct val="114599"/>
              </a:lnSpc>
              <a:spcBef>
                <a:spcPts val="100"/>
              </a:spcBef>
              <a:buFont typeface="Arial" panose="020B0604020202020204" pitchFamily="34" charset="0"/>
              <a:buChar char="•"/>
            </a:pPr>
            <a:endParaRPr lang="ru-RU" sz="1800" dirty="0">
              <a:solidFill>
                <a:srgbClr val="990000"/>
              </a:solidFill>
              <a:latin typeface="Cambria"/>
              <a:cs typeface="Cambria"/>
            </a:endParaRPr>
          </a:p>
          <a:p>
            <a:pPr marL="298450" marR="5080" indent="-285750" algn="just">
              <a:lnSpc>
                <a:spcPct val="114599"/>
              </a:lnSpc>
              <a:spcBef>
                <a:spcPts val="100"/>
              </a:spcBef>
              <a:buFont typeface="Arial" panose="020B0604020202020204" pitchFamily="34" charset="0"/>
              <a:buChar char="•"/>
            </a:pPr>
            <a:endParaRPr lang="ru-RU" dirty="0">
              <a:solidFill>
                <a:srgbClr val="990000"/>
              </a:solidFill>
              <a:latin typeface="Cambria"/>
              <a:cs typeface="Cambria"/>
            </a:endParaRPr>
          </a:p>
          <a:p>
            <a:pPr marL="298450" marR="5080" indent="-285750" algn="just">
              <a:lnSpc>
                <a:spcPct val="114599"/>
              </a:lnSpc>
              <a:spcBef>
                <a:spcPts val="100"/>
              </a:spcBef>
              <a:buFont typeface="Arial" panose="020B0604020202020204" pitchFamily="34" charset="0"/>
              <a:buChar char="•"/>
            </a:pPr>
            <a:endParaRPr lang="ru-RU" sz="1800" dirty="0">
              <a:solidFill>
                <a:srgbClr val="990000"/>
              </a:solidFill>
              <a:latin typeface="Cambria"/>
              <a:cs typeface="Cambria"/>
            </a:endParaRPr>
          </a:p>
          <a:p>
            <a:pPr marL="298450" marR="5080" indent="-285750" algn="just">
              <a:lnSpc>
                <a:spcPct val="114599"/>
              </a:lnSpc>
              <a:spcBef>
                <a:spcPts val="100"/>
              </a:spcBef>
              <a:buFont typeface="Arial" panose="020B0604020202020204" pitchFamily="34" charset="0"/>
              <a:buChar char="•"/>
            </a:pPr>
            <a:endParaRPr lang="ru-RU" dirty="0">
              <a:solidFill>
                <a:srgbClr val="990000"/>
              </a:solidFill>
              <a:latin typeface="Cambria"/>
              <a:cs typeface="Cambria"/>
            </a:endParaRPr>
          </a:p>
          <a:p>
            <a:pPr marL="298450" marR="5080" indent="-285750" algn="just">
              <a:lnSpc>
                <a:spcPct val="114599"/>
              </a:lnSpc>
              <a:spcBef>
                <a:spcPts val="100"/>
              </a:spcBef>
              <a:buFont typeface="Arial" panose="020B0604020202020204" pitchFamily="34" charset="0"/>
              <a:buChar char="•"/>
            </a:pPr>
            <a:endParaRPr lang="ru-RU" sz="1800" dirty="0">
              <a:solidFill>
                <a:srgbClr val="990000"/>
              </a:solidFill>
              <a:latin typeface="Cambria"/>
              <a:cs typeface="Cambria"/>
            </a:endParaRPr>
          </a:p>
          <a:p>
            <a:pPr marL="298450" marR="5080" indent="-285750" algn="just">
              <a:lnSpc>
                <a:spcPct val="114599"/>
              </a:lnSpc>
              <a:spcBef>
                <a:spcPts val="100"/>
              </a:spcBef>
              <a:buFont typeface="Arial" panose="020B0604020202020204" pitchFamily="34" charset="0"/>
              <a:buChar char="•"/>
            </a:pPr>
            <a:endParaRPr sz="1800" dirty="0">
              <a:latin typeface="Cambria"/>
              <a:cs typeface="Cambria"/>
            </a:endParaRPr>
          </a:p>
        </p:txBody>
      </p:sp>
      <p:sp>
        <p:nvSpPr>
          <p:cNvPr id="30" name="object 30"/>
          <p:cNvSpPr txBox="1"/>
          <p:nvPr/>
        </p:nvSpPr>
        <p:spPr>
          <a:xfrm>
            <a:off x="1092557" y="1664977"/>
            <a:ext cx="9449163"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990000"/>
                </a:solidFill>
                <a:latin typeface="Cambria"/>
                <a:cs typeface="Cambria"/>
              </a:rPr>
              <a:t>C. Project Office</a:t>
            </a:r>
            <a:endParaRPr sz="1800" dirty="0">
              <a:latin typeface="Cambria"/>
              <a:cs typeface="Cambria"/>
            </a:endParaRPr>
          </a:p>
        </p:txBody>
      </p:sp>
      <p:sp>
        <p:nvSpPr>
          <p:cNvPr id="31" name="object 31"/>
          <p:cNvSpPr txBox="1"/>
          <p:nvPr/>
        </p:nvSpPr>
        <p:spPr>
          <a:xfrm>
            <a:off x="1092556" y="3924300"/>
            <a:ext cx="9372607" cy="2674842"/>
          </a:xfrm>
          <a:prstGeom prst="rect">
            <a:avLst/>
          </a:prstGeom>
        </p:spPr>
        <p:txBody>
          <a:bodyPr vert="horz" wrap="square" lIns="0" tIns="12700" rIns="0" bIns="0" rtlCol="0">
            <a:spAutoFit/>
          </a:bodyPr>
          <a:lstStyle/>
          <a:p>
            <a:pPr marL="12700">
              <a:lnSpc>
                <a:spcPct val="100000"/>
              </a:lnSpc>
              <a:spcBef>
                <a:spcPts val="100"/>
              </a:spcBef>
            </a:pPr>
            <a:endParaRPr lang="ru-RU" sz="1800" dirty="0">
              <a:solidFill>
                <a:srgbClr val="990000"/>
              </a:solidFill>
              <a:latin typeface="Cambria"/>
              <a:cs typeface="Cambria"/>
            </a:endParaRPr>
          </a:p>
          <a:p>
            <a:pPr marL="12700">
              <a:lnSpc>
                <a:spcPct val="100000"/>
              </a:lnSpc>
              <a:spcBef>
                <a:spcPts val="100"/>
              </a:spcBef>
            </a:pPr>
            <a:endParaRPr lang="ru-RU" dirty="0">
              <a:solidFill>
                <a:srgbClr val="990000"/>
              </a:solidFill>
              <a:latin typeface="Cambria"/>
              <a:cs typeface="Cambria"/>
            </a:endParaRPr>
          </a:p>
          <a:p>
            <a:pPr marL="12700">
              <a:lnSpc>
                <a:spcPct val="100000"/>
              </a:lnSpc>
              <a:spcBef>
                <a:spcPts val="100"/>
              </a:spcBef>
            </a:pPr>
            <a:endParaRPr lang="ru-RU" dirty="0">
              <a:solidFill>
                <a:srgbClr val="990000"/>
              </a:solidFill>
              <a:latin typeface="Cambria"/>
              <a:cs typeface="Cambria"/>
            </a:endParaRPr>
          </a:p>
          <a:p>
            <a:pPr marL="12700">
              <a:lnSpc>
                <a:spcPct val="100000"/>
              </a:lnSpc>
              <a:spcBef>
                <a:spcPts val="100"/>
              </a:spcBef>
            </a:pPr>
            <a:endParaRPr lang="ru-RU" sz="1800" dirty="0">
              <a:solidFill>
                <a:srgbClr val="990000"/>
              </a:solidFill>
              <a:latin typeface="Cambria"/>
              <a:cs typeface="Cambria"/>
            </a:endParaRPr>
          </a:p>
          <a:p>
            <a:pPr marL="12700">
              <a:lnSpc>
                <a:spcPct val="100000"/>
              </a:lnSpc>
              <a:spcBef>
                <a:spcPts val="100"/>
              </a:spcBef>
            </a:pPr>
            <a:r>
              <a:rPr sz="1800" dirty="0">
                <a:solidFill>
                  <a:srgbClr val="990000"/>
                </a:solidFill>
                <a:latin typeface="Cambria"/>
                <a:cs typeface="Cambria"/>
              </a:rPr>
              <a:t>D. Partnership</a:t>
            </a:r>
            <a:endParaRPr lang="ru-RU" sz="1800" dirty="0">
              <a:solidFill>
                <a:srgbClr val="990000"/>
              </a:solidFill>
              <a:latin typeface="Cambria"/>
              <a:cs typeface="Cambria"/>
            </a:endParaRPr>
          </a:p>
          <a:p>
            <a:pPr marL="12700">
              <a:lnSpc>
                <a:spcPct val="100000"/>
              </a:lnSpc>
              <a:spcBef>
                <a:spcPts val="100"/>
              </a:spcBef>
            </a:pPr>
            <a:endParaRPr lang="ru-RU" sz="1800" dirty="0">
              <a:solidFill>
                <a:srgbClr val="990000"/>
              </a:solidFill>
              <a:latin typeface="Cambria"/>
              <a:cs typeface="Cambria"/>
            </a:endParaRPr>
          </a:p>
          <a:p>
            <a:pPr marL="12700">
              <a:lnSpc>
                <a:spcPct val="100000"/>
              </a:lnSpc>
              <a:spcBef>
                <a:spcPts val="100"/>
              </a:spcBef>
            </a:pPr>
            <a:endParaRPr lang="ru-RU" dirty="0">
              <a:solidFill>
                <a:srgbClr val="990000"/>
              </a:solidFill>
              <a:latin typeface="Cambria"/>
              <a:cs typeface="Cambria"/>
            </a:endParaRPr>
          </a:p>
          <a:p>
            <a:pPr marL="12700">
              <a:lnSpc>
                <a:spcPct val="100000"/>
              </a:lnSpc>
              <a:spcBef>
                <a:spcPts val="100"/>
              </a:spcBef>
            </a:pPr>
            <a:endParaRPr lang="ru-RU" sz="1800" dirty="0">
              <a:solidFill>
                <a:srgbClr val="990000"/>
              </a:solidFill>
              <a:latin typeface="Cambria"/>
              <a:cs typeface="Cambria"/>
            </a:endParaRPr>
          </a:p>
          <a:p>
            <a:pPr marL="12700">
              <a:lnSpc>
                <a:spcPct val="100000"/>
              </a:lnSpc>
              <a:spcBef>
                <a:spcPts val="100"/>
              </a:spcBef>
            </a:pPr>
            <a:endParaRPr sz="1800" dirty="0">
              <a:latin typeface="Cambria"/>
              <a:cs typeface="Cambria"/>
            </a:endParaRPr>
          </a:p>
        </p:txBody>
      </p:sp>
      <p:sp>
        <p:nvSpPr>
          <p:cNvPr id="32" name="TextBox 31">
            <a:extLst>
              <a:ext uri="{FF2B5EF4-FFF2-40B4-BE49-F238E27FC236}">
                <a16:creationId xmlns:a16="http://schemas.microsoft.com/office/drawing/2014/main" id="{1A7B2A26-2334-8033-6BAF-E8A274B66324}"/>
              </a:ext>
            </a:extLst>
          </p:cNvPr>
          <p:cNvSpPr txBox="1"/>
          <p:nvPr/>
        </p:nvSpPr>
        <p:spPr>
          <a:xfrm>
            <a:off x="9829800" y="647701"/>
            <a:ext cx="6477000" cy="830997"/>
          </a:xfrm>
          <a:prstGeom prst="rect">
            <a:avLst/>
          </a:prstGeom>
          <a:noFill/>
        </p:spPr>
        <p:txBody>
          <a:bodyPr wrap="square">
            <a:spAutoFit/>
          </a:bodyPr>
          <a:lstStyle/>
          <a:p>
            <a:r>
              <a:rPr lang="ru-KZ" sz="2400" dirty="0">
                <a:solidFill>
                  <a:srgbClr val="990000"/>
                </a:solidFill>
                <a:latin typeface="Cambria" panose="02040503050406030204" pitchFamily="18" charset="0"/>
                <a:ea typeface="Cambria" panose="02040503050406030204" pitchFamily="18" charset="0"/>
              </a:rPr>
              <a:t>СОЗДАНИЕ</a:t>
            </a:r>
            <a:r>
              <a:rPr lang="ru-RU" sz="2400" dirty="0">
                <a:solidFill>
                  <a:srgbClr val="990000"/>
                </a:solidFill>
                <a:latin typeface="Cambria" panose="02040503050406030204" pitchFamily="18" charset="0"/>
                <a:ea typeface="Cambria" panose="02040503050406030204" pitchFamily="18" charset="0"/>
              </a:rPr>
              <a:t> ЮРИДИЧЕСКОГО</a:t>
            </a:r>
            <a:r>
              <a:rPr lang="ru-KZ" sz="2400" dirty="0">
                <a:solidFill>
                  <a:srgbClr val="990000"/>
                </a:solidFill>
                <a:latin typeface="Cambria" panose="02040503050406030204" pitchFamily="18" charset="0"/>
                <a:ea typeface="Cambria" panose="02040503050406030204" pitchFamily="18" charset="0"/>
              </a:rPr>
              <a:t> ПРИСУТСТВИЯ - НЕИНКОРПОРИРОВАННЫЕ ОРГАНИЗАЦИИ</a:t>
            </a:r>
          </a:p>
        </p:txBody>
      </p:sp>
      <p:sp>
        <p:nvSpPr>
          <p:cNvPr id="34" name="TextBox 33">
            <a:extLst>
              <a:ext uri="{FF2B5EF4-FFF2-40B4-BE49-F238E27FC236}">
                <a16:creationId xmlns:a16="http://schemas.microsoft.com/office/drawing/2014/main" id="{7ED422B8-6203-520B-C166-89A99AD1E57F}"/>
              </a:ext>
            </a:extLst>
          </p:cNvPr>
          <p:cNvSpPr txBox="1"/>
          <p:nvPr/>
        </p:nvSpPr>
        <p:spPr>
          <a:xfrm>
            <a:off x="9829800" y="1739999"/>
            <a:ext cx="7442200" cy="7017306"/>
          </a:xfrm>
          <a:prstGeom prst="rect">
            <a:avLst/>
          </a:prstGeom>
          <a:noFill/>
        </p:spPr>
        <p:txBody>
          <a:bodyPr wrap="square">
            <a:spAutoFit/>
          </a:bodyPr>
          <a:lstStyle/>
          <a:p>
            <a:r>
              <a:rPr lang="ru-RU" dirty="0">
                <a:solidFill>
                  <a:srgbClr val="990000"/>
                </a:solidFill>
                <a:latin typeface="Cambria" panose="02040503050406030204" pitchFamily="18" charset="0"/>
                <a:ea typeface="Cambria" panose="02040503050406030204" pitchFamily="18" charset="0"/>
              </a:rPr>
              <a:t>В</a:t>
            </a:r>
            <a:r>
              <a:rPr lang="ru-KZ" dirty="0">
                <a:solidFill>
                  <a:srgbClr val="990000"/>
                </a:solidFill>
                <a:latin typeface="Cambria" panose="02040503050406030204" pitchFamily="18" charset="0"/>
                <a:ea typeface="Cambria" panose="02040503050406030204" pitchFamily="18" charset="0"/>
              </a:rPr>
              <a:t>. Проектный офис  </a:t>
            </a:r>
          </a:p>
          <a:p>
            <a:endParaRPr lang="ru-KZ" dirty="0">
              <a:solidFill>
                <a:srgbClr val="990000"/>
              </a:solidFill>
              <a:latin typeface="Cambria" panose="02040503050406030204" pitchFamily="18" charset="0"/>
              <a:ea typeface="Cambria" panose="02040503050406030204" pitchFamily="18" charset="0"/>
            </a:endParaRPr>
          </a:p>
          <a:p>
            <a:r>
              <a:rPr lang="ru-KZ" dirty="0">
                <a:solidFill>
                  <a:srgbClr val="990000"/>
                </a:solidFill>
                <a:latin typeface="Cambria" panose="02040503050406030204" pitchFamily="18" charset="0"/>
                <a:ea typeface="Cambria" panose="02040503050406030204" pitchFamily="18" charset="0"/>
              </a:rPr>
              <a:t>Вариант, который предпочитают иностранные компании, желающие реализовать разовые проекты в Индии</a:t>
            </a:r>
            <a:endParaRPr lang="ru-RU" dirty="0">
              <a:solidFill>
                <a:srgbClr val="990000"/>
              </a:solidFill>
              <a:latin typeface="Cambria" panose="02040503050406030204" pitchFamily="18" charset="0"/>
              <a:ea typeface="Cambria" panose="02040503050406030204" pitchFamily="18" charset="0"/>
            </a:endParaRPr>
          </a:p>
          <a:p>
            <a:endParaRPr lang="ru-KZ" dirty="0">
              <a:solidFill>
                <a:srgbClr val="99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KZ" dirty="0">
                <a:solidFill>
                  <a:srgbClr val="990000"/>
                </a:solidFill>
                <a:latin typeface="Cambria" panose="02040503050406030204" pitchFamily="18" charset="0"/>
                <a:ea typeface="Cambria" panose="02040503050406030204" pitchFamily="18" charset="0"/>
              </a:rPr>
              <a:t>Финансирование проекта должно осуществляться за счет прямых внутренних иностранных переводов</a:t>
            </a:r>
            <a:endParaRPr lang="ru-RU" dirty="0">
              <a:solidFill>
                <a:srgbClr val="99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KZ" dirty="0">
                <a:solidFill>
                  <a:srgbClr val="990000"/>
                </a:solidFill>
                <a:latin typeface="Cambria" panose="02040503050406030204" pitchFamily="18" charset="0"/>
                <a:ea typeface="Cambria" panose="02040503050406030204" pitchFamily="18" charset="0"/>
              </a:rPr>
              <a:t>Может переводить излишки доходов своей материнской компании в соответствии с действующим налоговым законодательством.</a:t>
            </a:r>
            <a:endParaRPr lang="ru-RU" dirty="0">
              <a:solidFill>
                <a:srgbClr val="99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KZ" dirty="0">
                <a:solidFill>
                  <a:srgbClr val="990000"/>
                </a:solidFill>
                <a:latin typeface="Cambria" panose="02040503050406030204" pitchFamily="18" charset="0"/>
                <a:ea typeface="Cambria" panose="02040503050406030204" pitchFamily="18" charset="0"/>
              </a:rPr>
              <a:t>Приблизительный срок </a:t>
            </a:r>
            <a:r>
              <a:rPr lang="ru-RU" dirty="0">
                <a:solidFill>
                  <a:srgbClr val="990000"/>
                </a:solidFill>
                <a:latin typeface="Cambria" panose="02040503050406030204" pitchFamily="18" charset="0"/>
                <a:ea typeface="Cambria" panose="02040503050406030204" pitchFamily="18" charset="0"/>
              </a:rPr>
              <a:t>оформления </a:t>
            </a:r>
            <a:r>
              <a:rPr lang="ru-KZ" dirty="0">
                <a:solidFill>
                  <a:srgbClr val="990000"/>
                </a:solidFill>
                <a:latin typeface="Cambria" panose="02040503050406030204" pitchFamily="18" charset="0"/>
                <a:ea typeface="Cambria" panose="02040503050406030204" pitchFamily="18" charset="0"/>
              </a:rPr>
              <a:t>2-3 месяца </a:t>
            </a:r>
            <a:endParaRPr lang="ru-RU" dirty="0">
              <a:solidFill>
                <a:srgbClr val="99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KZ" dirty="0">
                <a:solidFill>
                  <a:srgbClr val="990000"/>
                </a:solidFill>
                <a:latin typeface="Cambria" panose="02040503050406030204" pitchFamily="18" charset="0"/>
                <a:ea typeface="Cambria" panose="02040503050406030204" pitchFamily="18" charset="0"/>
              </a:rPr>
              <a:t>Требуется предварительное согласие уполномоченного банка-дилера </a:t>
            </a:r>
            <a:endParaRPr lang="ru-RU" dirty="0">
              <a:solidFill>
                <a:srgbClr val="99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ru-RU" dirty="0">
              <a:solidFill>
                <a:srgbClr val="990000"/>
              </a:solidFill>
              <a:latin typeface="Cambria" panose="02040503050406030204" pitchFamily="18" charset="0"/>
              <a:ea typeface="Cambria" panose="02040503050406030204" pitchFamily="18" charset="0"/>
            </a:endParaRPr>
          </a:p>
          <a:p>
            <a:r>
              <a:rPr lang="ru-RU" dirty="0">
                <a:solidFill>
                  <a:srgbClr val="990000"/>
                </a:solidFill>
                <a:latin typeface="Cambria" panose="02040503050406030204" pitchFamily="18" charset="0"/>
                <a:ea typeface="Cambria" panose="02040503050406030204" pitchFamily="18" charset="0"/>
              </a:rPr>
              <a:t>Г. Партнерство </a:t>
            </a:r>
          </a:p>
          <a:p>
            <a:endParaRPr lang="ru-RU" dirty="0">
              <a:solidFill>
                <a:srgbClr val="99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dirty="0">
                <a:solidFill>
                  <a:srgbClr val="990000"/>
                </a:solidFill>
                <a:latin typeface="Cambria" panose="02040503050406030204" pitchFamily="18" charset="0"/>
                <a:ea typeface="Cambria" panose="02040503050406030204" pitchFamily="18" charset="0"/>
              </a:rPr>
              <a:t>Партнерство не является юридическим лицом, независимым от своих партнеров. </a:t>
            </a:r>
          </a:p>
          <a:p>
            <a:pPr marL="285750" indent="-285750">
              <a:buFont typeface="Arial" panose="020B0604020202020204" pitchFamily="34" charset="0"/>
              <a:buChar char="•"/>
            </a:pPr>
            <a:r>
              <a:rPr lang="ru-RU" dirty="0">
                <a:solidFill>
                  <a:srgbClr val="990000"/>
                </a:solidFill>
                <a:latin typeface="Cambria" panose="02040503050406030204" pitchFamily="18" charset="0"/>
                <a:ea typeface="Cambria" panose="02040503050406030204" pitchFamily="18" charset="0"/>
              </a:rPr>
              <a:t>Партнеры совместно владеют активами предприятия и несут личную ответственность за долги и налоги предприятия.</a:t>
            </a:r>
          </a:p>
          <a:p>
            <a:pPr marL="285750" indent="-285750">
              <a:buFont typeface="Arial" panose="020B0604020202020204" pitchFamily="34" charset="0"/>
              <a:buChar char="•"/>
            </a:pPr>
            <a:r>
              <a:rPr lang="ru-RU" dirty="0">
                <a:solidFill>
                  <a:srgbClr val="990000"/>
                </a:solidFill>
                <a:latin typeface="Cambria" panose="02040503050406030204" pitchFamily="18" charset="0"/>
                <a:ea typeface="Cambria" panose="02040503050406030204" pitchFamily="18" charset="0"/>
              </a:rPr>
              <a:t>Партнер может связать фирму обязательствами и несет ответственность за все обязательства, взятые на себя любым партнером от имени фирмы. </a:t>
            </a:r>
          </a:p>
          <a:p>
            <a:pPr marL="285750" indent="-285750">
              <a:buFont typeface="Arial" panose="020B0604020202020204" pitchFamily="34" charset="0"/>
              <a:buChar char="•"/>
            </a:pPr>
            <a:r>
              <a:rPr lang="ru-RU" dirty="0">
                <a:solidFill>
                  <a:srgbClr val="990000"/>
                </a:solidFill>
                <a:latin typeface="Cambria" panose="02040503050406030204" pitchFamily="18" charset="0"/>
                <a:ea typeface="Cambria" panose="02040503050406030204" pitchFamily="18" charset="0"/>
              </a:rPr>
              <a:t>Инвестиции в индийские партнерские фирмы подлежат предварительному одобрению Резервного Банка Индии. </a:t>
            </a:r>
            <a:endParaRPr lang="ru-KZ" dirty="0">
              <a:solidFill>
                <a:srgbClr val="99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015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758797" y="10286987"/>
                </a:moveTo>
                <a:lnTo>
                  <a:pt x="0" y="8528190"/>
                </a:lnTo>
                <a:lnTo>
                  <a:pt x="0" y="10286987"/>
                </a:lnTo>
                <a:lnTo>
                  <a:pt x="1758797" y="10286987"/>
                </a:lnTo>
                <a:close/>
              </a:path>
              <a:path w="18288000" h="10287000">
                <a:moveTo>
                  <a:pt x="18288000" y="0"/>
                </a:moveTo>
                <a:lnTo>
                  <a:pt x="16531031" y="0"/>
                </a:lnTo>
                <a:lnTo>
                  <a:pt x="18288000" y="1756956"/>
                </a:lnTo>
                <a:lnTo>
                  <a:pt x="18288000" y="0"/>
                </a:lnTo>
                <a:close/>
              </a:path>
            </a:pathLst>
          </a:custGeom>
          <a:solidFill>
            <a:srgbClr val="990000"/>
          </a:solidFill>
        </p:spPr>
        <p:txBody>
          <a:bodyPr wrap="square" lIns="0" tIns="0" rIns="0" bIns="0" rtlCol="0"/>
          <a:lstStyle/>
          <a:p>
            <a:endParaRPr/>
          </a:p>
        </p:txBody>
      </p:sp>
      <p:sp>
        <p:nvSpPr>
          <p:cNvPr id="3" name="object 3"/>
          <p:cNvSpPr txBox="1">
            <a:spLocks noGrp="1"/>
          </p:cNvSpPr>
          <p:nvPr>
            <p:ph type="title"/>
          </p:nvPr>
        </p:nvSpPr>
        <p:spPr>
          <a:xfrm>
            <a:off x="975776" y="723900"/>
            <a:ext cx="5882224" cy="755976"/>
          </a:xfrm>
          <a:prstGeom prst="rect">
            <a:avLst/>
          </a:prstGeom>
        </p:spPr>
        <p:txBody>
          <a:bodyPr vert="horz" wrap="square" lIns="0" tIns="17145" rIns="0" bIns="0" rtlCol="0">
            <a:spAutoFit/>
          </a:bodyPr>
          <a:lstStyle/>
          <a:p>
            <a:pPr marL="12700">
              <a:lnSpc>
                <a:spcPct val="100000"/>
              </a:lnSpc>
              <a:spcBef>
                <a:spcPts val="135"/>
              </a:spcBef>
            </a:pPr>
            <a:r>
              <a:rPr sz="2400" spc="160" dirty="0"/>
              <a:t>ESTABLISHING</a:t>
            </a:r>
            <a:r>
              <a:rPr sz="2400" spc="-355" dirty="0"/>
              <a:t> </a:t>
            </a:r>
            <a:r>
              <a:rPr sz="2400" spc="275" dirty="0"/>
              <a:t>A</a:t>
            </a:r>
            <a:r>
              <a:rPr sz="2400" spc="-350" dirty="0"/>
              <a:t> </a:t>
            </a:r>
            <a:r>
              <a:rPr sz="2400" spc="140" dirty="0"/>
              <a:t>PRESENCE</a:t>
            </a:r>
            <a:r>
              <a:rPr sz="2400" spc="-355" dirty="0"/>
              <a:t> </a:t>
            </a:r>
            <a:r>
              <a:rPr sz="2400" spc="1180" dirty="0"/>
              <a:t>–</a:t>
            </a:r>
            <a:r>
              <a:rPr sz="2400" spc="-350" dirty="0"/>
              <a:t> </a:t>
            </a:r>
            <a:r>
              <a:rPr sz="2400" spc="114" dirty="0"/>
              <a:t>INCORPORATED</a:t>
            </a:r>
            <a:r>
              <a:rPr sz="2400" spc="-355" dirty="0"/>
              <a:t> </a:t>
            </a:r>
            <a:r>
              <a:rPr sz="2400" spc="135" dirty="0"/>
              <a:t>ENTITIES</a:t>
            </a:r>
            <a:endParaRPr sz="2400" dirty="0"/>
          </a:p>
        </p:txBody>
      </p:sp>
      <p:sp>
        <p:nvSpPr>
          <p:cNvPr id="10" name="object 10"/>
          <p:cNvSpPr txBox="1"/>
          <p:nvPr/>
        </p:nvSpPr>
        <p:spPr>
          <a:xfrm>
            <a:off x="975777" y="1714500"/>
            <a:ext cx="8396823" cy="4667945"/>
          </a:xfrm>
          <a:prstGeom prst="rect">
            <a:avLst/>
          </a:prstGeom>
        </p:spPr>
        <p:txBody>
          <a:bodyPr vert="horz" wrap="square" lIns="0" tIns="12700" rIns="0" bIns="0" rtlCol="0">
            <a:spAutoFit/>
          </a:bodyPr>
          <a:lstStyle/>
          <a:p>
            <a:pPr marL="12700">
              <a:lnSpc>
                <a:spcPct val="100000"/>
              </a:lnSpc>
              <a:spcBef>
                <a:spcPts val="100"/>
              </a:spcBef>
            </a:pPr>
            <a:r>
              <a:rPr sz="2000" spc="195" dirty="0">
                <a:solidFill>
                  <a:srgbClr val="990000"/>
                </a:solidFill>
                <a:latin typeface="Cambria"/>
                <a:cs typeface="Cambria"/>
              </a:rPr>
              <a:t>Companies</a:t>
            </a:r>
            <a:r>
              <a:rPr sz="2000" spc="120" dirty="0">
                <a:solidFill>
                  <a:srgbClr val="990000"/>
                </a:solidFill>
                <a:latin typeface="Cambria"/>
                <a:cs typeface="Cambria"/>
              </a:rPr>
              <a:t> </a:t>
            </a:r>
            <a:r>
              <a:rPr sz="2000" spc="150" dirty="0">
                <a:solidFill>
                  <a:srgbClr val="990000"/>
                </a:solidFill>
                <a:latin typeface="Cambria"/>
                <a:cs typeface="Cambria"/>
              </a:rPr>
              <a:t>registered</a:t>
            </a:r>
            <a:r>
              <a:rPr sz="2000" spc="120" dirty="0">
                <a:solidFill>
                  <a:srgbClr val="990000"/>
                </a:solidFill>
                <a:latin typeface="Cambria"/>
                <a:cs typeface="Cambria"/>
              </a:rPr>
              <a:t> </a:t>
            </a:r>
            <a:r>
              <a:rPr sz="2000" spc="160" dirty="0">
                <a:solidFill>
                  <a:srgbClr val="990000"/>
                </a:solidFill>
                <a:latin typeface="Cambria"/>
                <a:cs typeface="Cambria"/>
              </a:rPr>
              <a:t>under</a:t>
            </a:r>
            <a:r>
              <a:rPr sz="2000" spc="120" dirty="0">
                <a:solidFill>
                  <a:srgbClr val="990000"/>
                </a:solidFill>
                <a:latin typeface="Cambria"/>
                <a:cs typeface="Cambria"/>
              </a:rPr>
              <a:t> </a:t>
            </a:r>
            <a:r>
              <a:rPr sz="2000" spc="170" dirty="0">
                <a:solidFill>
                  <a:srgbClr val="990000"/>
                </a:solidFill>
                <a:latin typeface="Cambria"/>
                <a:cs typeface="Cambria"/>
              </a:rPr>
              <a:t>the</a:t>
            </a:r>
            <a:r>
              <a:rPr sz="2000" spc="120" dirty="0">
                <a:solidFill>
                  <a:srgbClr val="990000"/>
                </a:solidFill>
                <a:latin typeface="Cambria"/>
                <a:cs typeface="Cambria"/>
              </a:rPr>
              <a:t> </a:t>
            </a:r>
            <a:r>
              <a:rPr sz="2000" spc="180" dirty="0">
                <a:solidFill>
                  <a:srgbClr val="990000"/>
                </a:solidFill>
                <a:latin typeface="Cambria"/>
                <a:cs typeface="Cambria"/>
              </a:rPr>
              <a:t>Indian</a:t>
            </a:r>
            <a:r>
              <a:rPr sz="2000" spc="120" dirty="0">
                <a:solidFill>
                  <a:srgbClr val="990000"/>
                </a:solidFill>
                <a:latin typeface="Cambria"/>
                <a:cs typeface="Cambria"/>
              </a:rPr>
              <a:t> </a:t>
            </a:r>
            <a:r>
              <a:rPr sz="2000" spc="195" dirty="0">
                <a:solidFill>
                  <a:srgbClr val="990000"/>
                </a:solidFill>
                <a:latin typeface="Cambria"/>
                <a:cs typeface="Cambria"/>
              </a:rPr>
              <a:t>Companies</a:t>
            </a:r>
            <a:r>
              <a:rPr sz="2000" spc="125" dirty="0">
                <a:solidFill>
                  <a:srgbClr val="990000"/>
                </a:solidFill>
                <a:latin typeface="Cambria"/>
                <a:cs typeface="Cambria"/>
              </a:rPr>
              <a:t> </a:t>
            </a:r>
            <a:r>
              <a:rPr sz="2000" spc="135" dirty="0">
                <a:solidFill>
                  <a:srgbClr val="990000"/>
                </a:solidFill>
                <a:latin typeface="Cambria"/>
                <a:cs typeface="Cambria"/>
              </a:rPr>
              <a:t>Act.</a:t>
            </a:r>
            <a:endParaRPr sz="2000" dirty="0">
              <a:latin typeface="Cambria"/>
              <a:cs typeface="Cambria"/>
            </a:endParaRPr>
          </a:p>
          <a:p>
            <a:pPr marL="12700">
              <a:lnSpc>
                <a:spcPct val="100000"/>
              </a:lnSpc>
              <a:spcBef>
                <a:spcPts val="2100"/>
              </a:spcBef>
            </a:pPr>
            <a:r>
              <a:rPr sz="2000" b="1" spc="-10" dirty="0">
                <a:solidFill>
                  <a:srgbClr val="990000"/>
                </a:solidFill>
                <a:latin typeface="Georgia"/>
                <a:cs typeface="Georgia"/>
              </a:rPr>
              <a:t>Advantages</a:t>
            </a:r>
            <a:endParaRPr lang="ru-RU" sz="2000" b="1" dirty="0">
              <a:latin typeface="Georgia"/>
              <a:cs typeface="Georgia"/>
            </a:endParaRPr>
          </a:p>
          <a:p>
            <a:pPr marL="355600" indent="-342900">
              <a:lnSpc>
                <a:spcPct val="100000"/>
              </a:lnSpc>
              <a:spcBef>
                <a:spcPts val="2100"/>
              </a:spcBef>
              <a:buFont typeface="Arial" panose="020B0604020202020204" pitchFamily="34" charset="0"/>
              <a:buChar char="•"/>
            </a:pPr>
            <a:r>
              <a:rPr sz="2000" spc="155" dirty="0">
                <a:solidFill>
                  <a:srgbClr val="990000"/>
                </a:solidFill>
                <a:latin typeface="Cambria"/>
                <a:cs typeface="Cambria"/>
              </a:rPr>
              <a:t>Faster</a:t>
            </a:r>
            <a:r>
              <a:rPr sz="2000" spc="140" dirty="0">
                <a:solidFill>
                  <a:srgbClr val="990000"/>
                </a:solidFill>
                <a:latin typeface="Cambria"/>
                <a:cs typeface="Cambria"/>
              </a:rPr>
              <a:t> </a:t>
            </a:r>
            <a:r>
              <a:rPr sz="2000" spc="165" dirty="0">
                <a:solidFill>
                  <a:srgbClr val="990000"/>
                </a:solidFill>
                <a:latin typeface="Cambria"/>
                <a:cs typeface="Cambria"/>
              </a:rPr>
              <a:t>incorporation</a:t>
            </a:r>
            <a:r>
              <a:rPr sz="2000" spc="140" dirty="0">
                <a:solidFill>
                  <a:srgbClr val="990000"/>
                </a:solidFill>
                <a:latin typeface="Cambria"/>
                <a:cs typeface="Cambria"/>
              </a:rPr>
              <a:t> </a:t>
            </a:r>
            <a:r>
              <a:rPr sz="2000" spc="145" dirty="0">
                <a:solidFill>
                  <a:srgbClr val="990000"/>
                </a:solidFill>
                <a:latin typeface="Cambria"/>
                <a:cs typeface="Cambria"/>
              </a:rPr>
              <a:t>process </a:t>
            </a:r>
            <a:r>
              <a:rPr sz="2000" spc="175" dirty="0">
                <a:solidFill>
                  <a:srgbClr val="990000"/>
                </a:solidFill>
                <a:latin typeface="Cambria"/>
                <a:cs typeface="Cambria"/>
              </a:rPr>
              <a:t>Cost</a:t>
            </a:r>
            <a:r>
              <a:rPr sz="2000" spc="125" dirty="0">
                <a:solidFill>
                  <a:srgbClr val="990000"/>
                </a:solidFill>
                <a:latin typeface="Cambria"/>
                <a:cs typeface="Cambria"/>
              </a:rPr>
              <a:t> </a:t>
            </a:r>
            <a:r>
              <a:rPr sz="2000" spc="155" dirty="0">
                <a:solidFill>
                  <a:srgbClr val="990000"/>
                </a:solidFill>
                <a:latin typeface="Cambria"/>
                <a:cs typeface="Cambria"/>
              </a:rPr>
              <a:t>effective</a:t>
            </a:r>
            <a:endParaRPr lang="ru-RU" sz="2000" dirty="0">
              <a:latin typeface="Cambria"/>
              <a:cs typeface="Cambria"/>
            </a:endParaRPr>
          </a:p>
          <a:p>
            <a:pPr marL="355600" indent="-342900">
              <a:lnSpc>
                <a:spcPct val="100000"/>
              </a:lnSpc>
              <a:spcBef>
                <a:spcPts val="2100"/>
              </a:spcBef>
              <a:buFont typeface="Arial" panose="020B0604020202020204" pitchFamily="34" charset="0"/>
              <a:buChar char="•"/>
            </a:pPr>
            <a:r>
              <a:rPr sz="2000" spc="155" dirty="0">
                <a:solidFill>
                  <a:srgbClr val="990000"/>
                </a:solidFill>
                <a:latin typeface="Cambria"/>
                <a:cs typeface="Cambria"/>
              </a:rPr>
              <a:t>Greater</a:t>
            </a:r>
            <a:r>
              <a:rPr sz="2000" spc="125" dirty="0">
                <a:solidFill>
                  <a:srgbClr val="990000"/>
                </a:solidFill>
                <a:latin typeface="Cambria"/>
                <a:cs typeface="Cambria"/>
              </a:rPr>
              <a:t> </a:t>
            </a:r>
            <a:r>
              <a:rPr sz="2000" spc="160" dirty="0">
                <a:solidFill>
                  <a:srgbClr val="990000"/>
                </a:solidFill>
                <a:latin typeface="Cambria"/>
                <a:cs typeface="Cambria"/>
              </a:rPr>
              <a:t>flexibility</a:t>
            </a:r>
            <a:r>
              <a:rPr sz="2000" spc="125" dirty="0">
                <a:solidFill>
                  <a:srgbClr val="990000"/>
                </a:solidFill>
                <a:latin typeface="Cambria"/>
                <a:cs typeface="Cambria"/>
              </a:rPr>
              <a:t> </a:t>
            </a:r>
            <a:r>
              <a:rPr sz="2000" spc="170" dirty="0">
                <a:solidFill>
                  <a:srgbClr val="990000"/>
                </a:solidFill>
                <a:latin typeface="Cambria"/>
                <a:cs typeface="Cambria"/>
              </a:rPr>
              <a:t>in</a:t>
            </a:r>
            <a:r>
              <a:rPr sz="2000" spc="125" dirty="0">
                <a:solidFill>
                  <a:srgbClr val="990000"/>
                </a:solidFill>
                <a:latin typeface="Cambria"/>
                <a:cs typeface="Cambria"/>
              </a:rPr>
              <a:t> </a:t>
            </a:r>
            <a:r>
              <a:rPr sz="2000" spc="185" dirty="0">
                <a:solidFill>
                  <a:srgbClr val="990000"/>
                </a:solidFill>
                <a:latin typeface="Cambria"/>
                <a:cs typeface="Cambria"/>
              </a:rPr>
              <a:t>terms</a:t>
            </a:r>
            <a:r>
              <a:rPr sz="2000" spc="125" dirty="0">
                <a:solidFill>
                  <a:srgbClr val="990000"/>
                </a:solidFill>
                <a:latin typeface="Cambria"/>
                <a:cs typeface="Cambria"/>
              </a:rPr>
              <a:t> </a:t>
            </a:r>
            <a:r>
              <a:rPr sz="2000" spc="185" dirty="0">
                <a:solidFill>
                  <a:srgbClr val="990000"/>
                </a:solidFill>
                <a:latin typeface="Cambria"/>
                <a:cs typeface="Cambria"/>
              </a:rPr>
              <a:t>of</a:t>
            </a:r>
            <a:r>
              <a:rPr sz="2000" spc="125" dirty="0">
                <a:solidFill>
                  <a:srgbClr val="990000"/>
                </a:solidFill>
                <a:latin typeface="Cambria"/>
                <a:cs typeface="Cambria"/>
              </a:rPr>
              <a:t> </a:t>
            </a:r>
            <a:r>
              <a:rPr sz="2000" spc="185" dirty="0">
                <a:solidFill>
                  <a:srgbClr val="990000"/>
                </a:solidFill>
                <a:latin typeface="Cambria"/>
                <a:cs typeface="Cambria"/>
              </a:rPr>
              <a:t>conducting</a:t>
            </a:r>
            <a:r>
              <a:rPr sz="2000" spc="125" dirty="0">
                <a:solidFill>
                  <a:srgbClr val="990000"/>
                </a:solidFill>
                <a:latin typeface="Cambria"/>
                <a:cs typeface="Cambria"/>
              </a:rPr>
              <a:t> </a:t>
            </a:r>
            <a:r>
              <a:rPr sz="2000" spc="170" dirty="0">
                <a:solidFill>
                  <a:srgbClr val="990000"/>
                </a:solidFill>
                <a:latin typeface="Cambria"/>
                <a:cs typeface="Cambria"/>
              </a:rPr>
              <a:t>business</a:t>
            </a:r>
            <a:r>
              <a:rPr sz="2000" spc="125" dirty="0">
                <a:solidFill>
                  <a:srgbClr val="990000"/>
                </a:solidFill>
                <a:latin typeface="Cambria"/>
                <a:cs typeface="Cambria"/>
              </a:rPr>
              <a:t> </a:t>
            </a:r>
            <a:r>
              <a:rPr sz="2000" spc="165" dirty="0">
                <a:solidFill>
                  <a:srgbClr val="990000"/>
                </a:solidFill>
                <a:latin typeface="Cambria"/>
                <a:cs typeface="Cambria"/>
              </a:rPr>
              <a:t>operations</a:t>
            </a:r>
            <a:r>
              <a:rPr sz="2000" spc="125" dirty="0">
                <a:solidFill>
                  <a:srgbClr val="990000"/>
                </a:solidFill>
                <a:latin typeface="Cambria"/>
                <a:cs typeface="Cambria"/>
              </a:rPr>
              <a:t> </a:t>
            </a:r>
            <a:r>
              <a:rPr sz="2000" spc="170" dirty="0">
                <a:solidFill>
                  <a:srgbClr val="990000"/>
                </a:solidFill>
                <a:latin typeface="Cambria"/>
                <a:cs typeface="Cambria"/>
              </a:rPr>
              <a:t>in</a:t>
            </a:r>
            <a:r>
              <a:rPr sz="2000" spc="125" dirty="0">
                <a:solidFill>
                  <a:srgbClr val="990000"/>
                </a:solidFill>
                <a:latin typeface="Cambria"/>
                <a:cs typeface="Cambria"/>
              </a:rPr>
              <a:t> </a:t>
            </a:r>
            <a:r>
              <a:rPr sz="2000" spc="160" dirty="0">
                <a:solidFill>
                  <a:srgbClr val="990000"/>
                </a:solidFill>
                <a:latin typeface="Cambria"/>
                <a:cs typeface="Cambria"/>
              </a:rPr>
              <a:t>India</a:t>
            </a:r>
            <a:endParaRPr sz="2000" dirty="0">
              <a:latin typeface="Cambria"/>
              <a:cs typeface="Cambria"/>
            </a:endParaRPr>
          </a:p>
          <a:p>
            <a:pPr marL="12700">
              <a:lnSpc>
                <a:spcPct val="100000"/>
              </a:lnSpc>
              <a:spcBef>
                <a:spcPts val="2100"/>
              </a:spcBef>
            </a:pPr>
            <a:r>
              <a:rPr sz="2000" b="1" dirty="0">
                <a:solidFill>
                  <a:srgbClr val="990000"/>
                </a:solidFill>
                <a:latin typeface="Georgia"/>
                <a:cs typeface="Georgia"/>
              </a:rPr>
              <a:t>Two</a:t>
            </a:r>
            <a:r>
              <a:rPr sz="2000" b="1" spc="90" dirty="0">
                <a:solidFill>
                  <a:srgbClr val="990000"/>
                </a:solidFill>
                <a:latin typeface="Georgia"/>
                <a:cs typeface="Georgia"/>
              </a:rPr>
              <a:t> </a:t>
            </a:r>
            <a:r>
              <a:rPr sz="2000" b="1" spc="-10" dirty="0">
                <a:solidFill>
                  <a:srgbClr val="990000"/>
                </a:solidFill>
                <a:latin typeface="Georgia"/>
                <a:cs typeface="Georgia"/>
              </a:rPr>
              <a:t>Forms</a:t>
            </a:r>
            <a:endParaRPr sz="2000" dirty="0">
              <a:latin typeface="Georgia"/>
              <a:cs typeface="Georgia"/>
            </a:endParaRPr>
          </a:p>
          <a:p>
            <a:pPr marL="12700">
              <a:lnSpc>
                <a:spcPct val="100000"/>
              </a:lnSpc>
              <a:spcBef>
                <a:spcPts val="2100"/>
              </a:spcBef>
            </a:pPr>
            <a:r>
              <a:rPr sz="2000" spc="170" dirty="0">
                <a:solidFill>
                  <a:srgbClr val="990000"/>
                </a:solidFill>
                <a:latin typeface="Cambria"/>
                <a:cs typeface="Cambria"/>
              </a:rPr>
              <a:t>Generally</a:t>
            </a:r>
            <a:r>
              <a:rPr sz="2000" spc="114" dirty="0">
                <a:solidFill>
                  <a:srgbClr val="990000"/>
                </a:solidFill>
                <a:latin typeface="Cambria"/>
                <a:cs typeface="Cambria"/>
              </a:rPr>
              <a:t> </a:t>
            </a:r>
            <a:r>
              <a:rPr sz="2000" spc="150" dirty="0">
                <a:solidFill>
                  <a:srgbClr val="990000"/>
                </a:solidFill>
                <a:latin typeface="Cambria"/>
                <a:cs typeface="Cambria"/>
              </a:rPr>
              <a:t>set</a:t>
            </a:r>
            <a:r>
              <a:rPr sz="2000" spc="120" dirty="0">
                <a:solidFill>
                  <a:srgbClr val="990000"/>
                </a:solidFill>
                <a:latin typeface="Cambria"/>
                <a:cs typeface="Cambria"/>
              </a:rPr>
              <a:t> </a:t>
            </a:r>
            <a:r>
              <a:rPr sz="2000" spc="160" dirty="0">
                <a:solidFill>
                  <a:srgbClr val="990000"/>
                </a:solidFill>
                <a:latin typeface="Cambria"/>
                <a:cs typeface="Cambria"/>
              </a:rPr>
              <a:t>up</a:t>
            </a:r>
            <a:r>
              <a:rPr sz="2000" spc="114" dirty="0">
                <a:solidFill>
                  <a:srgbClr val="990000"/>
                </a:solidFill>
                <a:latin typeface="Cambria"/>
                <a:cs typeface="Cambria"/>
              </a:rPr>
              <a:t> </a:t>
            </a:r>
            <a:r>
              <a:rPr sz="2000" spc="155" dirty="0">
                <a:solidFill>
                  <a:srgbClr val="990000"/>
                </a:solidFill>
                <a:latin typeface="Cambria"/>
                <a:cs typeface="Cambria"/>
              </a:rPr>
              <a:t>as</a:t>
            </a:r>
            <a:r>
              <a:rPr sz="2000" spc="120" dirty="0">
                <a:solidFill>
                  <a:srgbClr val="990000"/>
                </a:solidFill>
                <a:latin typeface="Cambria"/>
                <a:cs typeface="Cambria"/>
              </a:rPr>
              <a:t> </a:t>
            </a:r>
            <a:r>
              <a:rPr sz="2000" spc="135" dirty="0">
                <a:solidFill>
                  <a:srgbClr val="990000"/>
                </a:solidFill>
                <a:latin typeface="Cambria"/>
                <a:cs typeface="Cambria"/>
              </a:rPr>
              <a:t>a</a:t>
            </a:r>
            <a:r>
              <a:rPr sz="2000" spc="114" dirty="0">
                <a:solidFill>
                  <a:srgbClr val="990000"/>
                </a:solidFill>
                <a:latin typeface="Cambria"/>
                <a:cs typeface="Cambria"/>
              </a:rPr>
              <a:t> </a:t>
            </a:r>
            <a:r>
              <a:rPr sz="2000" spc="175" dirty="0">
                <a:solidFill>
                  <a:srgbClr val="990000"/>
                </a:solidFill>
                <a:latin typeface="Cambria"/>
                <a:cs typeface="Cambria"/>
              </a:rPr>
              <a:t>WOS</a:t>
            </a:r>
            <a:r>
              <a:rPr sz="2000" spc="120" dirty="0">
                <a:solidFill>
                  <a:srgbClr val="990000"/>
                </a:solidFill>
                <a:latin typeface="Cambria"/>
                <a:cs typeface="Cambria"/>
              </a:rPr>
              <a:t> </a:t>
            </a:r>
            <a:r>
              <a:rPr sz="2000" spc="185" dirty="0">
                <a:solidFill>
                  <a:srgbClr val="990000"/>
                </a:solidFill>
                <a:latin typeface="Cambria"/>
                <a:cs typeface="Cambria"/>
              </a:rPr>
              <a:t>of</a:t>
            </a:r>
            <a:r>
              <a:rPr sz="2000" spc="114" dirty="0">
                <a:solidFill>
                  <a:srgbClr val="990000"/>
                </a:solidFill>
                <a:latin typeface="Cambria"/>
                <a:cs typeface="Cambria"/>
              </a:rPr>
              <a:t> </a:t>
            </a:r>
            <a:r>
              <a:rPr sz="2000" spc="170" dirty="0">
                <a:solidFill>
                  <a:srgbClr val="990000"/>
                </a:solidFill>
                <a:latin typeface="Cambria"/>
                <a:cs typeface="Cambria"/>
              </a:rPr>
              <a:t>the</a:t>
            </a:r>
            <a:r>
              <a:rPr sz="2000" spc="120" dirty="0">
                <a:solidFill>
                  <a:srgbClr val="990000"/>
                </a:solidFill>
                <a:latin typeface="Cambria"/>
                <a:cs typeface="Cambria"/>
              </a:rPr>
              <a:t> </a:t>
            </a:r>
            <a:r>
              <a:rPr sz="2000" spc="180" dirty="0">
                <a:solidFill>
                  <a:srgbClr val="990000"/>
                </a:solidFill>
                <a:latin typeface="Cambria"/>
                <a:cs typeface="Cambria"/>
              </a:rPr>
              <a:t>foreign</a:t>
            </a:r>
            <a:r>
              <a:rPr sz="2000" spc="120" dirty="0">
                <a:solidFill>
                  <a:srgbClr val="990000"/>
                </a:solidFill>
                <a:latin typeface="Cambria"/>
                <a:cs typeface="Cambria"/>
              </a:rPr>
              <a:t> </a:t>
            </a:r>
            <a:r>
              <a:rPr sz="2000" spc="185" dirty="0">
                <a:solidFill>
                  <a:srgbClr val="990000"/>
                </a:solidFill>
                <a:latin typeface="Cambria"/>
                <a:cs typeface="Cambria"/>
              </a:rPr>
              <a:t>company.</a:t>
            </a:r>
            <a:endParaRPr lang="ru-RU" sz="2000" dirty="0">
              <a:latin typeface="Cambria"/>
              <a:cs typeface="Cambria"/>
            </a:endParaRPr>
          </a:p>
          <a:p>
            <a:pPr marL="355600" indent="-342900">
              <a:lnSpc>
                <a:spcPct val="100000"/>
              </a:lnSpc>
              <a:spcBef>
                <a:spcPts val="2100"/>
              </a:spcBef>
              <a:buFont typeface="Arial" panose="020B0604020202020204" pitchFamily="34" charset="0"/>
              <a:buChar char="•"/>
            </a:pPr>
            <a:r>
              <a:rPr sz="2000" spc="160" dirty="0">
                <a:solidFill>
                  <a:srgbClr val="990000"/>
                </a:solidFill>
                <a:latin typeface="Cambria"/>
                <a:cs typeface="Cambria"/>
              </a:rPr>
              <a:t>Public</a:t>
            </a:r>
            <a:r>
              <a:rPr sz="2000" spc="110" dirty="0">
                <a:solidFill>
                  <a:srgbClr val="990000"/>
                </a:solidFill>
                <a:latin typeface="Cambria"/>
                <a:cs typeface="Cambria"/>
              </a:rPr>
              <a:t> </a:t>
            </a:r>
            <a:r>
              <a:rPr sz="2000" spc="195" dirty="0">
                <a:solidFill>
                  <a:srgbClr val="990000"/>
                </a:solidFill>
                <a:latin typeface="Cambria"/>
                <a:cs typeface="Cambria"/>
              </a:rPr>
              <a:t>Company </a:t>
            </a:r>
            <a:endParaRPr lang="ru-RU" sz="2000" spc="195" dirty="0">
              <a:solidFill>
                <a:srgbClr val="990000"/>
              </a:solidFill>
              <a:latin typeface="Cambria"/>
              <a:cs typeface="Cambria"/>
            </a:endParaRPr>
          </a:p>
          <a:p>
            <a:pPr marL="355600" indent="-342900">
              <a:lnSpc>
                <a:spcPct val="100000"/>
              </a:lnSpc>
              <a:spcBef>
                <a:spcPts val="2100"/>
              </a:spcBef>
              <a:buFont typeface="Arial" panose="020B0604020202020204" pitchFamily="34" charset="0"/>
              <a:buChar char="•"/>
            </a:pPr>
            <a:r>
              <a:rPr sz="2000" spc="150" dirty="0">
                <a:solidFill>
                  <a:srgbClr val="990000"/>
                </a:solidFill>
                <a:latin typeface="Cambria"/>
                <a:cs typeface="Cambria"/>
              </a:rPr>
              <a:t>Private</a:t>
            </a:r>
            <a:r>
              <a:rPr sz="2000" spc="114" dirty="0">
                <a:solidFill>
                  <a:srgbClr val="990000"/>
                </a:solidFill>
                <a:latin typeface="Cambria"/>
                <a:cs typeface="Cambria"/>
              </a:rPr>
              <a:t> </a:t>
            </a:r>
            <a:r>
              <a:rPr sz="2000" spc="195" dirty="0">
                <a:solidFill>
                  <a:srgbClr val="990000"/>
                </a:solidFill>
                <a:latin typeface="Cambria"/>
                <a:cs typeface="Cambria"/>
              </a:rPr>
              <a:t>Company</a:t>
            </a:r>
            <a:endParaRPr sz="2000" dirty="0">
              <a:latin typeface="Cambria"/>
              <a:cs typeface="Cambria"/>
            </a:endParaRPr>
          </a:p>
        </p:txBody>
      </p:sp>
      <p:sp>
        <p:nvSpPr>
          <p:cNvPr id="12" name="TextBox 11">
            <a:extLst>
              <a:ext uri="{FF2B5EF4-FFF2-40B4-BE49-F238E27FC236}">
                <a16:creationId xmlns:a16="http://schemas.microsoft.com/office/drawing/2014/main" id="{F6BCC721-071B-7673-DBE5-589C6D85F7F6}"/>
              </a:ext>
            </a:extLst>
          </p:cNvPr>
          <p:cNvSpPr txBox="1"/>
          <p:nvPr/>
        </p:nvSpPr>
        <p:spPr>
          <a:xfrm>
            <a:off x="10378022" y="723900"/>
            <a:ext cx="6934200" cy="830999"/>
          </a:xfrm>
          <a:prstGeom prst="rect">
            <a:avLst/>
          </a:prstGeom>
          <a:noFill/>
        </p:spPr>
        <p:txBody>
          <a:bodyPr wrap="square">
            <a:spAutoFit/>
          </a:bodyPr>
          <a:lstStyle/>
          <a:p>
            <a:r>
              <a:rPr lang="ru-KZ" sz="2400" dirty="0">
                <a:solidFill>
                  <a:srgbClr val="990000"/>
                </a:solidFill>
                <a:latin typeface="Cambria" panose="02040503050406030204" pitchFamily="18" charset="0"/>
                <a:ea typeface="Cambria" panose="02040503050406030204" pitchFamily="18" charset="0"/>
              </a:rPr>
              <a:t>СОЗДАНИЕ</a:t>
            </a:r>
            <a:r>
              <a:rPr lang="ru-RU" sz="2400" dirty="0">
                <a:solidFill>
                  <a:srgbClr val="990000"/>
                </a:solidFill>
                <a:latin typeface="Cambria" panose="02040503050406030204" pitchFamily="18" charset="0"/>
                <a:ea typeface="Cambria" panose="02040503050406030204" pitchFamily="18" charset="0"/>
              </a:rPr>
              <a:t> ЮРИДИЧЕСКОГО</a:t>
            </a:r>
            <a:r>
              <a:rPr lang="ru-KZ" sz="2400" dirty="0">
                <a:solidFill>
                  <a:srgbClr val="990000"/>
                </a:solidFill>
                <a:latin typeface="Cambria" panose="02040503050406030204" pitchFamily="18" charset="0"/>
                <a:ea typeface="Cambria" panose="02040503050406030204" pitchFamily="18" charset="0"/>
              </a:rPr>
              <a:t> ПРИСУТСТВИЯ - НЕИНКОРПОРИРОВАННЫЕ ОРГАНИЗАЦИИ</a:t>
            </a:r>
          </a:p>
        </p:txBody>
      </p:sp>
      <p:sp>
        <p:nvSpPr>
          <p:cNvPr id="14" name="TextBox 13">
            <a:extLst>
              <a:ext uri="{FF2B5EF4-FFF2-40B4-BE49-F238E27FC236}">
                <a16:creationId xmlns:a16="http://schemas.microsoft.com/office/drawing/2014/main" id="{0798F8C7-62FF-252C-2820-B1C78C406333}"/>
              </a:ext>
            </a:extLst>
          </p:cNvPr>
          <p:cNvSpPr txBox="1"/>
          <p:nvPr/>
        </p:nvSpPr>
        <p:spPr>
          <a:xfrm>
            <a:off x="10378022" y="1714500"/>
            <a:ext cx="7376578" cy="4708981"/>
          </a:xfrm>
          <a:prstGeom prst="rect">
            <a:avLst/>
          </a:prstGeom>
          <a:noFill/>
        </p:spPr>
        <p:txBody>
          <a:bodyPr wrap="square">
            <a:spAutoFit/>
          </a:bodyPr>
          <a:lstStyle/>
          <a:p>
            <a:r>
              <a:rPr lang="ru-KZ" sz="2000" dirty="0">
                <a:solidFill>
                  <a:srgbClr val="990000"/>
                </a:solidFill>
                <a:latin typeface="Cambria" panose="02040503050406030204" pitchFamily="18" charset="0"/>
                <a:ea typeface="Cambria" panose="02040503050406030204" pitchFamily="18" charset="0"/>
              </a:rPr>
              <a:t>Компании, зарегистрированные в соответствии с Законом о компаниях Индии.</a:t>
            </a:r>
            <a:endParaRPr lang="en-US" sz="2000" dirty="0">
              <a:solidFill>
                <a:srgbClr val="990000"/>
              </a:solidFill>
              <a:latin typeface="Cambria" panose="02040503050406030204" pitchFamily="18" charset="0"/>
              <a:ea typeface="Cambria" panose="02040503050406030204" pitchFamily="18" charset="0"/>
            </a:endParaRPr>
          </a:p>
          <a:p>
            <a:endParaRPr lang="ru-KZ" sz="2000" dirty="0">
              <a:solidFill>
                <a:srgbClr val="990000"/>
              </a:solidFill>
              <a:latin typeface="Cambria" panose="02040503050406030204" pitchFamily="18" charset="0"/>
              <a:ea typeface="Cambria" panose="02040503050406030204" pitchFamily="18" charset="0"/>
            </a:endParaRPr>
          </a:p>
          <a:p>
            <a:r>
              <a:rPr lang="ru-KZ" sz="2000" b="1" dirty="0">
                <a:solidFill>
                  <a:srgbClr val="990000"/>
                </a:solidFill>
                <a:latin typeface="Cambria" panose="02040503050406030204" pitchFamily="18" charset="0"/>
                <a:ea typeface="Cambria" panose="02040503050406030204" pitchFamily="18" charset="0"/>
              </a:rPr>
              <a:t>Преимущества</a:t>
            </a:r>
            <a:endParaRPr lang="en-US" sz="2000" b="1" dirty="0">
              <a:solidFill>
                <a:srgbClr val="990000"/>
              </a:solidFill>
              <a:latin typeface="Cambria" panose="02040503050406030204" pitchFamily="18" charset="0"/>
              <a:ea typeface="Cambria" panose="02040503050406030204" pitchFamily="18" charset="0"/>
            </a:endParaRPr>
          </a:p>
          <a:p>
            <a:endParaRPr lang="ru-KZ" sz="20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Более быстрый процесс регистрации </a:t>
            </a:r>
            <a:endParaRPr lang="en-US" sz="20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Экономическая эффективность</a:t>
            </a:r>
            <a:endParaRPr lang="en-US" sz="20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Большая гибкость в плане ведения бизнеса в Индии</a:t>
            </a:r>
          </a:p>
          <a:p>
            <a:endParaRPr lang="ru-KZ" sz="2000" dirty="0">
              <a:solidFill>
                <a:srgbClr val="990000"/>
              </a:solidFill>
              <a:latin typeface="Cambria" panose="02040503050406030204" pitchFamily="18" charset="0"/>
              <a:ea typeface="Cambria" panose="02040503050406030204" pitchFamily="18" charset="0"/>
            </a:endParaRPr>
          </a:p>
          <a:p>
            <a:r>
              <a:rPr lang="ru-KZ" sz="2000" b="1" dirty="0">
                <a:solidFill>
                  <a:srgbClr val="990000"/>
                </a:solidFill>
                <a:latin typeface="Cambria" panose="02040503050406030204" pitchFamily="18" charset="0"/>
                <a:ea typeface="Cambria" panose="02040503050406030204" pitchFamily="18" charset="0"/>
              </a:rPr>
              <a:t>Две формы</a:t>
            </a:r>
          </a:p>
          <a:p>
            <a:endParaRPr lang="ru-KZ" sz="2000" dirty="0">
              <a:solidFill>
                <a:srgbClr val="990000"/>
              </a:solidFill>
              <a:latin typeface="Cambria" panose="02040503050406030204" pitchFamily="18" charset="0"/>
              <a:ea typeface="Cambria" panose="02040503050406030204" pitchFamily="18" charset="0"/>
            </a:endParaRPr>
          </a:p>
          <a:p>
            <a:r>
              <a:rPr lang="ru-KZ" sz="2000" dirty="0">
                <a:solidFill>
                  <a:srgbClr val="990000"/>
                </a:solidFill>
                <a:latin typeface="Cambria" panose="02040503050406030204" pitchFamily="18" charset="0"/>
                <a:ea typeface="Cambria" panose="02040503050406030204" pitchFamily="18" charset="0"/>
              </a:rPr>
              <a:t>Обычно создается как ВОС иностранной компании.</a:t>
            </a:r>
            <a:endParaRPr lang="en-US" sz="2000" dirty="0">
              <a:solidFill>
                <a:srgbClr val="990000"/>
              </a:solidFill>
              <a:latin typeface="Cambria" panose="02040503050406030204" pitchFamily="18" charset="0"/>
              <a:ea typeface="Cambria" panose="02040503050406030204" pitchFamily="18" charset="0"/>
            </a:endParaRPr>
          </a:p>
          <a:p>
            <a:endParaRPr lang="ru-KZ" sz="20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Публичная компания </a:t>
            </a:r>
            <a:endParaRPr lang="en-US" sz="20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Частная компания</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758797" y="10287000"/>
                </a:moveTo>
                <a:lnTo>
                  <a:pt x="329145" y="8857336"/>
                </a:lnTo>
                <a:lnTo>
                  <a:pt x="0" y="8528190"/>
                </a:lnTo>
                <a:lnTo>
                  <a:pt x="0" y="10287000"/>
                </a:lnTo>
                <a:lnTo>
                  <a:pt x="1758797" y="10287000"/>
                </a:lnTo>
                <a:close/>
              </a:path>
              <a:path w="18288000" h="10287000">
                <a:moveTo>
                  <a:pt x="18288000" y="0"/>
                </a:moveTo>
                <a:lnTo>
                  <a:pt x="16531031" y="0"/>
                </a:lnTo>
                <a:lnTo>
                  <a:pt x="18288000" y="1756956"/>
                </a:lnTo>
                <a:lnTo>
                  <a:pt x="18288000" y="0"/>
                </a:lnTo>
                <a:close/>
              </a:path>
            </a:pathLst>
          </a:custGeom>
          <a:solidFill>
            <a:srgbClr val="990000"/>
          </a:solidFill>
        </p:spPr>
        <p:txBody>
          <a:bodyPr wrap="square" lIns="0" tIns="0" rIns="0" bIns="0" rtlCol="0"/>
          <a:lstStyle/>
          <a:p>
            <a:endParaRPr/>
          </a:p>
        </p:txBody>
      </p:sp>
      <p:sp>
        <p:nvSpPr>
          <p:cNvPr id="3" name="object 3"/>
          <p:cNvSpPr txBox="1">
            <a:spLocks noGrp="1"/>
          </p:cNvSpPr>
          <p:nvPr>
            <p:ph type="title"/>
          </p:nvPr>
        </p:nvSpPr>
        <p:spPr>
          <a:xfrm>
            <a:off x="1143000" y="-22916"/>
            <a:ext cx="16002000" cy="679032"/>
          </a:xfrm>
          <a:prstGeom prst="rect">
            <a:avLst/>
          </a:prstGeom>
        </p:spPr>
        <p:txBody>
          <a:bodyPr vert="horz" wrap="square" lIns="0" tIns="17145" rIns="0" bIns="0" rtlCol="0">
            <a:spAutoFit/>
          </a:bodyPr>
          <a:lstStyle/>
          <a:p>
            <a:pPr marL="12700">
              <a:lnSpc>
                <a:spcPct val="100000"/>
              </a:lnSpc>
              <a:spcBef>
                <a:spcPts val="135"/>
              </a:spcBef>
            </a:pPr>
            <a:br>
              <a:rPr lang="ru-RU" sz="2400" spc="140" dirty="0"/>
            </a:br>
            <a:r>
              <a:rPr lang="en-US" sz="1900" spc="135" dirty="0"/>
              <a:t>KEY</a:t>
            </a:r>
            <a:r>
              <a:rPr lang="en-US" sz="1900" spc="-280" dirty="0"/>
              <a:t> </a:t>
            </a:r>
            <a:r>
              <a:rPr lang="en-US" sz="1900" spc="105" dirty="0"/>
              <a:t>DIFFERENCES</a:t>
            </a:r>
            <a:r>
              <a:rPr lang="en-US" sz="1900" spc="-275" dirty="0"/>
              <a:t> </a:t>
            </a:r>
            <a:r>
              <a:rPr lang="en-US" sz="1900" spc="110" dirty="0"/>
              <a:t>BETWEEN</a:t>
            </a:r>
            <a:r>
              <a:rPr lang="en-US" sz="1900" spc="-280" dirty="0"/>
              <a:t> </a:t>
            </a:r>
            <a:r>
              <a:rPr lang="en-US" sz="1900" spc="90" dirty="0"/>
              <a:t>PRIVATE</a:t>
            </a:r>
            <a:r>
              <a:rPr lang="en-US" sz="1900" spc="-275" dirty="0"/>
              <a:t> </a:t>
            </a:r>
            <a:r>
              <a:rPr lang="en-US" sz="1900" spc="160" dirty="0"/>
              <a:t>AND</a:t>
            </a:r>
            <a:r>
              <a:rPr lang="en-US" sz="1900" spc="-275" dirty="0"/>
              <a:t> </a:t>
            </a:r>
            <a:r>
              <a:rPr lang="en-US" sz="1900" spc="114" dirty="0"/>
              <a:t>PUBLIC</a:t>
            </a:r>
            <a:r>
              <a:rPr lang="en-US" sz="1900" spc="-280" dirty="0"/>
              <a:t> </a:t>
            </a:r>
            <a:r>
              <a:rPr lang="en-US" sz="1900" spc="130" dirty="0"/>
              <a:t>COMPANY/</a:t>
            </a:r>
            <a:r>
              <a:rPr lang="ru-RU" sz="1900" spc="130" dirty="0"/>
              <a:t>ГЛАВНЫЕ ОТЛИЧИЯ МЕЖДУ ПУБЛИЧНОЙ И ЧАСТНОЙ КОМПАНИЕЙ</a:t>
            </a:r>
            <a:endParaRPr sz="1900" dirty="0"/>
          </a:p>
        </p:txBody>
      </p:sp>
      <p:sp>
        <p:nvSpPr>
          <p:cNvPr id="10" name="object 10"/>
          <p:cNvSpPr txBox="1">
            <a:spLocks noGrp="1"/>
          </p:cNvSpPr>
          <p:nvPr>
            <p:ph type="body" idx="1"/>
          </p:nvPr>
        </p:nvSpPr>
        <p:spPr>
          <a:xfrm>
            <a:off x="860434" y="952500"/>
            <a:ext cx="15566419" cy="289823"/>
          </a:xfrm>
          <a:prstGeom prst="rect">
            <a:avLst/>
          </a:prstGeom>
        </p:spPr>
        <p:txBody>
          <a:bodyPr vert="horz" wrap="square" lIns="0" tIns="12700" rIns="0" bIns="0" rtlCol="0">
            <a:spAutoFit/>
          </a:bodyPr>
          <a:lstStyle/>
          <a:p>
            <a:pPr marL="12700">
              <a:spcBef>
                <a:spcPts val="100"/>
              </a:spcBef>
            </a:pPr>
            <a:endParaRPr sz="1800" b="0" dirty="0">
              <a:latin typeface="Cambria"/>
              <a:cs typeface="Cambria"/>
            </a:endParaRPr>
          </a:p>
        </p:txBody>
      </p:sp>
      <p:sp>
        <p:nvSpPr>
          <p:cNvPr id="12" name="TextBox 11">
            <a:extLst>
              <a:ext uri="{FF2B5EF4-FFF2-40B4-BE49-F238E27FC236}">
                <a16:creationId xmlns:a16="http://schemas.microsoft.com/office/drawing/2014/main" id="{BA749DB8-5DC2-3702-D51F-2DA879D93418}"/>
              </a:ext>
            </a:extLst>
          </p:cNvPr>
          <p:cNvSpPr txBox="1"/>
          <p:nvPr/>
        </p:nvSpPr>
        <p:spPr>
          <a:xfrm>
            <a:off x="860434" y="4958833"/>
            <a:ext cx="12855566" cy="1569660"/>
          </a:xfrm>
          <a:prstGeom prst="rect">
            <a:avLst/>
          </a:prstGeom>
          <a:noFill/>
        </p:spPr>
        <p:txBody>
          <a:bodyPr wrap="square">
            <a:spAutoFit/>
          </a:bodyPr>
          <a:lstStyle/>
          <a:p>
            <a:endParaRPr lang="en-US" sz="2400" spc="140" dirty="0">
              <a:solidFill>
                <a:srgbClr val="990000"/>
              </a:solidFill>
              <a:latin typeface="Cambria" panose="02040503050406030204" pitchFamily="18" charset="0"/>
              <a:ea typeface="Cambria" panose="02040503050406030204" pitchFamily="18" charset="0"/>
            </a:endParaRPr>
          </a:p>
          <a:p>
            <a:endParaRPr lang="ru-RU" sz="2400" spc="140" dirty="0">
              <a:solidFill>
                <a:srgbClr val="990000"/>
              </a:solidFill>
              <a:latin typeface="Cambria" panose="02040503050406030204" pitchFamily="18" charset="0"/>
              <a:ea typeface="Cambria" panose="02040503050406030204" pitchFamily="18" charset="0"/>
            </a:endParaRPr>
          </a:p>
          <a:p>
            <a:endParaRPr lang="ru-RU" sz="2400" spc="140" dirty="0">
              <a:solidFill>
                <a:srgbClr val="990000"/>
              </a:solidFill>
              <a:latin typeface="Cambria" panose="02040503050406030204" pitchFamily="18" charset="0"/>
              <a:ea typeface="Cambria" panose="02040503050406030204" pitchFamily="18" charset="0"/>
            </a:endParaRPr>
          </a:p>
          <a:p>
            <a:endParaRPr lang="ru-KZ" sz="2400" dirty="0">
              <a:solidFill>
                <a:srgbClr val="990000"/>
              </a:solidFill>
              <a:latin typeface="Cambria" panose="02040503050406030204" pitchFamily="18" charset="0"/>
              <a:ea typeface="Cambria" panose="02040503050406030204" pitchFamily="18" charset="0"/>
            </a:endParaRPr>
          </a:p>
        </p:txBody>
      </p:sp>
      <p:graphicFrame>
        <p:nvGraphicFramePr>
          <p:cNvPr id="16" name="object 5">
            <a:extLst>
              <a:ext uri="{FF2B5EF4-FFF2-40B4-BE49-F238E27FC236}">
                <a16:creationId xmlns:a16="http://schemas.microsoft.com/office/drawing/2014/main" id="{104880D1-38BA-3CFA-8319-FF6236CC365D}"/>
              </a:ext>
            </a:extLst>
          </p:cNvPr>
          <p:cNvGraphicFramePr>
            <a:graphicFrameLocks noGrp="1"/>
          </p:cNvGraphicFramePr>
          <p:nvPr>
            <p:extLst>
              <p:ext uri="{D42A27DB-BD31-4B8C-83A1-F6EECF244321}">
                <p14:modId xmlns:p14="http://schemas.microsoft.com/office/powerpoint/2010/main" val="1353052548"/>
              </p:ext>
            </p:extLst>
          </p:nvPr>
        </p:nvGraphicFramePr>
        <p:xfrm>
          <a:off x="2460053" y="800099"/>
          <a:ext cx="13329285" cy="9306517"/>
        </p:xfrm>
        <a:graphic>
          <a:graphicData uri="http://schemas.openxmlformats.org/drawingml/2006/table">
            <a:tbl>
              <a:tblPr firstRow="1" bandRow="1">
                <a:tableStyleId>{2D5ABB26-0587-4C30-8999-92F81FD0307C}</a:tableStyleId>
              </a:tblPr>
              <a:tblGrid>
                <a:gridCol w="4443095">
                  <a:extLst>
                    <a:ext uri="{9D8B030D-6E8A-4147-A177-3AD203B41FA5}">
                      <a16:colId xmlns:a16="http://schemas.microsoft.com/office/drawing/2014/main" val="20000"/>
                    </a:ext>
                  </a:extLst>
                </a:gridCol>
                <a:gridCol w="4443095">
                  <a:extLst>
                    <a:ext uri="{9D8B030D-6E8A-4147-A177-3AD203B41FA5}">
                      <a16:colId xmlns:a16="http://schemas.microsoft.com/office/drawing/2014/main" val="20001"/>
                    </a:ext>
                  </a:extLst>
                </a:gridCol>
                <a:gridCol w="4443095">
                  <a:extLst>
                    <a:ext uri="{9D8B030D-6E8A-4147-A177-3AD203B41FA5}">
                      <a16:colId xmlns:a16="http://schemas.microsoft.com/office/drawing/2014/main" val="20002"/>
                    </a:ext>
                  </a:extLst>
                </a:gridCol>
              </a:tblGrid>
              <a:tr h="760687">
                <a:tc>
                  <a:txBody>
                    <a:bodyPr/>
                    <a:lstStyle/>
                    <a:p>
                      <a:pPr algn="ctr">
                        <a:lnSpc>
                          <a:spcPct val="100000"/>
                        </a:lnSpc>
                      </a:pPr>
                      <a:r>
                        <a:rPr lang="en-US" sz="1600" dirty="0">
                          <a:solidFill>
                            <a:srgbClr val="990000"/>
                          </a:solidFill>
                          <a:latin typeface="Cambria" panose="02040503050406030204" pitchFamily="18" charset="0"/>
                          <a:ea typeface="Cambria" panose="02040503050406030204" pitchFamily="18" charset="0"/>
                          <a:cs typeface="Times New Roman"/>
                        </a:rPr>
                        <a:t>Particular/</a:t>
                      </a:r>
                      <a:r>
                        <a:rPr lang="ru-RU" sz="1600" dirty="0">
                          <a:solidFill>
                            <a:srgbClr val="990000"/>
                          </a:solidFill>
                          <a:latin typeface="Cambria" panose="02040503050406030204" pitchFamily="18" charset="0"/>
                          <a:ea typeface="Cambria" panose="02040503050406030204" pitchFamily="18" charset="0"/>
                          <a:cs typeface="Times New Roman"/>
                        </a:rPr>
                        <a:t>Часть</a:t>
                      </a: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tc>
                  <a:txBody>
                    <a:bodyPr/>
                    <a:lstStyle/>
                    <a:p>
                      <a:pPr algn="ctr">
                        <a:lnSpc>
                          <a:spcPct val="100000"/>
                        </a:lnSpc>
                      </a:pPr>
                      <a:r>
                        <a:rPr lang="en-US" sz="1600" dirty="0">
                          <a:solidFill>
                            <a:srgbClr val="990000"/>
                          </a:solidFill>
                          <a:latin typeface="Cambria" panose="02040503050406030204" pitchFamily="18" charset="0"/>
                          <a:ea typeface="Cambria" panose="02040503050406030204" pitchFamily="18" charset="0"/>
                          <a:cs typeface="Times New Roman"/>
                        </a:rPr>
                        <a:t>Private company/</a:t>
                      </a:r>
                      <a:r>
                        <a:rPr lang="ru-RU" sz="1600" dirty="0">
                          <a:solidFill>
                            <a:srgbClr val="990000"/>
                          </a:solidFill>
                          <a:latin typeface="Cambria" panose="02040503050406030204" pitchFamily="18" charset="0"/>
                          <a:ea typeface="Cambria" panose="02040503050406030204" pitchFamily="18" charset="0"/>
                          <a:cs typeface="Times New Roman"/>
                        </a:rPr>
                        <a:t>Частная компания</a:t>
                      </a: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tc>
                  <a:txBody>
                    <a:bodyPr/>
                    <a:lstStyle/>
                    <a:p>
                      <a:pPr algn="ctr">
                        <a:lnSpc>
                          <a:spcPct val="100000"/>
                        </a:lnSpc>
                      </a:pPr>
                      <a:r>
                        <a:rPr lang="en-US" sz="1600" dirty="0">
                          <a:solidFill>
                            <a:srgbClr val="990000"/>
                          </a:solidFill>
                          <a:latin typeface="Cambria" panose="02040503050406030204" pitchFamily="18" charset="0"/>
                          <a:ea typeface="Cambria" panose="02040503050406030204" pitchFamily="18" charset="0"/>
                          <a:cs typeface="Times New Roman"/>
                        </a:rPr>
                        <a:t>Public company/</a:t>
                      </a:r>
                      <a:r>
                        <a:rPr lang="ru-RU" sz="1600" dirty="0">
                          <a:solidFill>
                            <a:srgbClr val="990000"/>
                          </a:solidFill>
                          <a:latin typeface="Cambria" panose="02040503050406030204" pitchFamily="18" charset="0"/>
                          <a:ea typeface="Cambria" panose="02040503050406030204" pitchFamily="18" charset="0"/>
                          <a:cs typeface="Times New Roman"/>
                        </a:rPr>
                        <a:t>Публичная компания</a:t>
                      </a: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extLst>
                  <a:ext uri="{0D108BD9-81ED-4DB2-BD59-A6C34878D82A}">
                    <a16:rowId xmlns:a16="http://schemas.microsoft.com/office/drawing/2014/main" val="10000"/>
                  </a:ext>
                </a:extLst>
              </a:tr>
              <a:tr h="1896110">
                <a:tc>
                  <a:txBody>
                    <a:bodyPr/>
                    <a:lstStyle/>
                    <a:p>
                      <a:pPr algn="ctr"/>
                      <a:r>
                        <a:rPr lang="en-US" sz="1600" dirty="0">
                          <a:solidFill>
                            <a:srgbClr val="990000"/>
                          </a:solidFill>
                          <a:latin typeface="Cambria" panose="02040503050406030204" pitchFamily="18" charset="0"/>
                          <a:ea typeface="Cambria" panose="02040503050406030204" pitchFamily="18" charset="0"/>
                        </a:rPr>
                        <a:t>Definition/</a:t>
                      </a:r>
                      <a:r>
                        <a:rPr lang="ru-RU" sz="1600" dirty="0">
                          <a:solidFill>
                            <a:srgbClr val="990000"/>
                          </a:solidFill>
                          <a:latin typeface="Cambria" panose="02040503050406030204" pitchFamily="18" charset="0"/>
                          <a:ea typeface="Cambria" panose="02040503050406030204" pitchFamily="18" charset="0"/>
                        </a:rPr>
                        <a:t>Определение</a:t>
                      </a:r>
                      <a:endParaRPr lang="en-US" sz="1600" dirty="0">
                        <a:solidFill>
                          <a:srgbClr val="990000"/>
                        </a:solidFill>
                        <a:latin typeface="Cambria" panose="02040503050406030204" pitchFamily="18" charset="0"/>
                        <a:ea typeface="Cambria" panose="02040503050406030204" pitchFamily="18" charset="0"/>
                      </a:endParaRPr>
                    </a:p>
                    <a:p>
                      <a:pPr algn="ctr">
                        <a:lnSpc>
                          <a:spcPct val="100000"/>
                        </a:lnSpc>
                      </a:pP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tc>
                  <a:txBody>
                    <a:bodyPr/>
                    <a:lstStyle/>
                    <a:p>
                      <a:pPr algn="ctr"/>
                      <a:r>
                        <a:rPr lang="en-US" sz="1600" dirty="0">
                          <a:solidFill>
                            <a:srgbClr val="990000"/>
                          </a:solidFill>
                          <a:latin typeface="Cambria" panose="02040503050406030204" pitchFamily="18" charset="0"/>
                          <a:ea typeface="Cambria" panose="02040503050406030204" pitchFamily="18" charset="0"/>
                        </a:rPr>
                        <a:t>No rights to the public to subscribe to the securities of the Company./</a:t>
                      </a:r>
                      <a:r>
                        <a:rPr lang="ru-RU" sz="1600" dirty="0">
                          <a:solidFill>
                            <a:srgbClr val="990000"/>
                          </a:solidFill>
                          <a:latin typeface="Cambria" panose="02040503050406030204" pitchFamily="18" charset="0"/>
                          <a:ea typeface="Cambria" panose="02040503050406030204" pitchFamily="18" charset="0"/>
                        </a:rPr>
                        <a:t>Отсутствие прав у общества на приобретение ценных бумаг компании. </a:t>
                      </a:r>
                      <a:endParaRPr lang="en-US" sz="1600" dirty="0">
                        <a:solidFill>
                          <a:srgbClr val="990000"/>
                        </a:solidFill>
                        <a:latin typeface="Cambria" panose="02040503050406030204" pitchFamily="18" charset="0"/>
                        <a:ea typeface="Cambria" panose="02040503050406030204" pitchFamily="18" charset="0"/>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tc>
                  <a:txBody>
                    <a:bodyPr/>
                    <a:lstStyle/>
                    <a:p>
                      <a:pPr algn="ctr"/>
                      <a:r>
                        <a:rPr lang="en-US" sz="1600" dirty="0">
                          <a:solidFill>
                            <a:srgbClr val="990000"/>
                          </a:solidFill>
                          <a:latin typeface="Cambria" panose="02040503050406030204" pitchFamily="18" charset="0"/>
                          <a:ea typeface="Cambria" panose="02040503050406030204" pitchFamily="18" charset="0"/>
                        </a:rPr>
                        <a:t>A public company may invite the public to subscribe to its shares and its securities may be listed on the stock exchange./</a:t>
                      </a:r>
                      <a:r>
                        <a:rPr lang="ru-RU" sz="1600" dirty="0">
                          <a:solidFill>
                            <a:srgbClr val="990000"/>
                          </a:solidFill>
                          <a:latin typeface="Cambria" panose="02040503050406030204" pitchFamily="18" charset="0"/>
                          <a:ea typeface="Cambria" panose="02040503050406030204" pitchFamily="18" charset="0"/>
                        </a:rPr>
                        <a:t>Публичная компания может предложить обществу приобрести ее акции, а ее ценные бумаги могут котироваться на фондовой бирже.</a:t>
                      </a:r>
                      <a:endParaRPr lang="en-US" sz="1600" dirty="0">
                        <a:solidFill>
                          <a:srgbClr val="990000"/>
                        </a:solidFill>
                        <a:latin typeface="Cambria" panose="02040503050406030204" pitchFamily="18" charset="0"/>
                        <a:ea typeface="Cambria" panose="02040503050406030204" pitchFamily="18" charset="0"/>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extLst>
                  <a:ext uri="{0D108BD9-81ED-4DB2-BD59-A6C34878D82A}">
                    <a16:rowId xmlns:a16="http://schemas.microsoft.com/office/drawing/2014/main" val="10001"/>
                  </a:ext>
                </a:extLst>
              </a:tr>
              <a:tr h="1606550">
                <a:tc>
                  <a:txBody>
                    <a:bodyPr/>
                    <a:lstStyle/>
                    <a:p>
                      <a:pPr algn="ctr"/>
                      <a:r>
                        <a:rPr lang="en-US" sz="1600" dirty="0">
                          <a:solidFill>
                            <a:srgbClr val="990000"/>
                          </a:solidFill>
                          <a:latin typeface="Cambria" panose="02040503050406030204" pitchFamily="18" charset="0"/>
                          <a:ea typeface="Cambria" panose="02040503050406030204" pitchFamily="18" charset="0"/>
                        </a:rPr>
                        <a:t>Directors (Minimum-Maximum) </a:t>
                      </a:r>
                    </a:p>
                    <a:p>
                      <a:pPr algn="ctr"/>
                      <a:r>
                        <a:rPr lang="en-US" sz="1600" dirty="0">
                          <a:solidFill>
                            <a:srgbClr val="990000"/>
                          </a:solidFill>
                          <a:latin typeface="Cambria" panose="02040503050406030204" pitchFamily="18" charset="0"/>
                          <a:ea typeface="Cambria" panose="02040503050406030204" pitchFamily="18" charset="0"/>
                        </a:rPr>
                        <a:t>One of the directors of the company shall be a person resident in India for 182 days in a financial year/</a:t>
                      </a:r>
                    </a:p>
                    <a:p>
                      <a:pPr algn="ctr"/>
                      <a:r>
                        <a:rPr lang="ru-RU" sz="1600" dirty="0">
                          <a:solidFill>
                            <a:srgbClr val="990000"/>
                          </a:solidFill>
                          <a:latin typeface="Cambria" panose="02040503050406030204" pitchFamily="18" charset="0"/>
                          <a:ea typeface="Cambria" panose="02040503050406030204" pitchFamily="18" charset="0"/>
                        </a:rPr>
                        <a:t>Директора (минимум-максимум) </a:t>
                      </a:r>
                    </a:p>
                    <a:p>
                      <a:pPr algn="ctr"/>
                      <a:r>
                        <a:rPr lang="ru-RU" sz="1600" dirty="0">
                          <a:solidFill>
                            <a:srgbClr val="990000"/>
                          </a:solidFill>
                          <a:latin typeface="Cambria" panose="02040503050406030204" pitchFamily="18" charset="0"/>
                          <a:ea typeface="Cambria" panose="02040503050406030204" pitchFamily="18" charset="0"/>
                        </a:rPr>
                        <a:t>Один из директоров компании должен быть лицом, проживающим в Индии 182 дня в течение финансового года</a:t>
                      </a:r>
                      <a:endParaRPr lang="en-US" sz="1600" dirty="0">
                        <a:solidFill>
                          <a:srgbClr val="990000"/>
                        </a:solidFill>
                        <a:latin typeface="Cambria" panose="02040503050406030204" pitchFamily="18" charset="0"/>
                        <a:ea typeface="Cambria" panose="02040503050406030204" pitchFamily="18" charset="0"/>
                      </a:endParaRPr>
                    </a:p>
                    <a:p>
                      <a:pPr algn="ctr">
                        <a:lnSpc>
                          <a:spcPct val="100000"/>
                        </a:lnSpc>
                      </a:pP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990000"/>
                          </a:solidFill>
                          <a:latin typeface="Cambria" panose="02040503050406030204" pitchFamily="18" charset="0"/>
                          <a:ea typeface="Cambria" panose="02040503050406030204" pitchFamily="18" charset="0"/>
                          <a:cs typeface="Times New Roman"/>
                        </a:rPr>
                        <a:t>2-15</a:t>
                      </a:r>
                    </a:p>
                    <a:p>
                      <a:pPr algn="ctr">
                        <a:lnSpc>
                          <a:spcPct val="100000"/>
                        </a:lnSpc>
                      </a:pP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990000"/>
                          </a:solidFill>
                          <a:latin typeface="Cambria" panose="02040503050406030204" pitchFamily="18" charset="0"/>
                          <a:ea typeface="Cambria" panose="02040503050406030204" pitchFamily="18" charset="0"/>
                          <a:cs typeface="Times New Roman"/>
                        </a:rPr>
                        <a:t>3-15</a:t>
                      </a:r>
                    </a:p>
                    <a:p>
                      <a:pPr algn="ctr">
                        <a:lnSpc>
                          <a:spcPct val="100000"/>
                        </a:lnSpc>
                      </a:pP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extLst>
                  <a:ext uri="{0D108BD9-81ED-4DB2-BD59-A6C34878D82A}">
                    <a16:rowId xmlns:a16="http://schemas.microsoft.com/office/drawing/2014/main" val="10002"/>
                  </a:ext>
                </a:extLst>
              </a:tr>
              <a:tr h="1896110">
                <a:tc>
                  <a:txBody>
                    <a:bodyPr/>
                    <a:lstStyle/>
                    <a:p>
                      <a:pPr algn="ctr"/>
                      <a:r>
                        <a:rPr lang="en-US" sz="1600" dirty="0">
                          <a:solidFill>
                            <a:srgbClr val="990000"/>
                          </a:solidFill>
                          <a:latin typeface="Cambria" panose="02040503050406030204" pitchFamily="18" charset="0"/>
                          <a:ea typeface="Cambria" panose="02040503050406030204" pitchFamily="18" charset="0"/>
                        </a:rPr>
                        <a:t>Shareholders (Minimum – Maximum)</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990000"/>
                          </a:solidFill>
                          <a:latin typeface="Cambria" panose="02040503050406030204" pitchFamily="18" charset="0"/>
                          <a:ea typeface="Cambria" panose="02040503050406030204" pitchFamily="18" charset="0"/>
                        </a:rPr>
                        <a:t>With respect to foreign companies, the shareholders can be individuals or companies resident outside of India/</a:t>
                      </a:r>
                      <a:endParaRPr lang="ru-RU" sz="1600" dirty="0">
                        <a:solidFill>
                          <a:srgbClr val="990000"/>
                        </a:solidFill>
                        <a:latin typeface="Cambria" panose="02040503050406030204" pitchFamily="18" charset="0"/>
                        <a:ea typeface="Cambria" panose="02040503050406030204" pitchFamily="18" charset="0"/>
                        <a:cs typeface="Times New Roman"/>
                      </a:endParaRPr>
                    </a:p>
                    <a:p>
                      <a:pPr algn="ctr">
                        <a:lnSpc>
                          <a:spcPct val="100000"/>
                        </a:lnSpc>
                      </a:pPr>
                      <a:r>
                        <a:rPr lang="ru-RU" sz="1600" dirty="0">
                          <a:solidFill>
                            <a:srgbClr val="990000"/>
                          </a:solidFill>
                          <a:latin typeface="Cambria" panose="02040503050406030204" pitchFamily="18" charset="0"/>
                          <a:ea typeface="Cambria" panose="02040503050406030204" pitchFamily="18" charset="0"/>
                          <a:cs typeface="Times New Roman"/>
                        </a:rPr>
                        <a:t>Акционеры (минимум - максимум)</a:t>
                      </a:r>
                    </a:p>
                    <a:p>
                      <a:pPr algn="ctr">
                        <a:lnSpc>
                          <a:spcPct val="100000"/>
                        </a:lnSpc>
                      </a:pPr>
                      <a:r>
                        <a:rPr lang="ru-RU" sz="1600" dirty="0">
                          <a:solidFill>
                            <a:srgbClr val="990000"/>
                          </a:solidFill>
                          <a:latin typeface="Cambria" panose="02040503050406030204" pitchFamily="18" charset="0"/>
                          <a:ea typeface="Cambria" panose="02040503050406030204" pitchFamily="18" charset="0"/>
                          <a:cs typeface="Times New Roman"/>
                        </a:rPr>
                        <a:t>В отношении иностранных компаний акционерами могут быть физические лица или компании, проживающие за пределами Индии</a:t>
                      </a: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tc>
                  <a:txBody>
                    <a:bodyPr/>
                    <a:lstStyle/>
                    <a:p>
                      <a:pPr algn="ctr">
                        <a:lnSpc>
                          <a:spcPct val="100000"/>
                        </a:lnSpc>
                      </a:pPr>
                      <a:r>
                        <a:rPr lang="en-US" sz="1600" dirty="0">
                          <a:solidFill>
                            <a:srgbClr val="990000"/>
                          </a:solidFill>
                          <a:latin typeface="Cambria" panose="02040503050406030204" pitchFamily="18" charset="0"/>
                          <a:ea typeface="Cambria" panose="02040503050406030204" pitchFamily="18" charset="0"/>
                          <a:cs typeface="Times New Roman"/>
                        </a:rPr>
                        <a:t>2-200</a:t>
                      </a: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tc>
                  <a:txBody>
                    <a:bodyPr/>
                    <a:lstStyle/>
                    <a:p>
                      <a:pPr algn="ctr">
                        <a:lnSpc>
                          <a:spcPct val="100000"/>
                        </a:lnSpc>
                      </a:pPr>
                      <a:r>
                        <a:rPr lang="en-US" sz="1600" dirty="0">
                          <a:solidFill>
                            <a:srgbClr val="990000"/>
                          </a:solidFill>
                          <a:latin typeface="Cambria" panose="02040503050406030204" pitchFamily="18" charset="0"/>
                          <a:ea typeface="Cambria" panose="02040503050406030204" pitchFamily="18" charset="0"/>
                          <a:cs typeface="Times New Roman"/>
                        </a:rPr>
                        <a:t>7-Unlimited/</a:t>
                      </a:r>
                      <a:r>
                        <a:rPr lang="ru-RU" sz="1600" dirty="0">
                          <a:solidFill>
                            <a:srgbClr val="990000"/>
                          </a:solidFill>
                          <a:latin typeface="Cambria" panose="02040503050406030204" pitchFamily="18" charset="0"/>
                          <a:ea typeface="Cambria" panose="02040503050406030204" pitchFamily="18" charset="0"/>
                          <a:cs typeface="Times New Roman"/>
                        </a:rPr>
                        <a:t>Без ограничений</a:t>
                      </a: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extLst>
                  <a:ext uri="{0D108BD9-81ED-4DB2-BD59-A6C34878D82A}">
                    <a16:rowId xmlns:a16="http://schemas.microsoft.com/office/drawing/2014/main" val="10003"/>
                  </a:ext>
                </a:extLst>
              </a:tr>
              <a:tr h="25044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990000"/>
                          </a:solidFill>
                          <a:effectLst/>
                          <a:latin typeface="Cambria" panose="02040503050406030204" pitchFamily="18" charset="0"/>
                          <a:ea typeface="Cambria" panose="02040503050406030204" pitchFamily="18" charset="0"/>
                        </a:rPr>
                        <a:t>Start of business</a:t>
                      </a:r>
                      <a:r>
                        <a:rPr lang="en-US" sz="1600" dirty="0">
                          <a:solidFill>
                            <a:srgbClr val="990000"/>
                          </a:solidFill>
                          <a:effectLst/>
                          <a:latin typeface="Cambria" panose="02040503050406030204" pitchFamily="18" charset="0"/>
                          <a:ea typeface="Cambria" panose="02040503050406030204" pitchFamily="18" charset="0"/>
                          <a:cs typeface="Times New Roman"/>
                        </a:rPr>
                        <a:t>/</a:t>
                      </a:r>
                      <a:r>
                        <a:rPr lang="ru-RU" sz="1600" dirty="0">
                          <a:solidFill>
                            <a:srgbClr val="990000"/>
                          </a:solidFill>
                          <a:effectLst/>
                          <a:latin typeface="Cambria" panose="02040503050406030204" pitchFamily="18" charset="0"/>
                          <a:ea typeface="Cambria" panose="02040503050406030204" pitchFamily="18" charset="0"/>
                          <a:cs typeface="Times New Roman"/>
                        </a:rPr>
                        <a:t>Начало ведения бизнеса</a:t>
                      </a:r>
                      <a:endParaRPr lang="en-US" sz="1600" dirty="0">
                        <a:solidFill>
                          <a:srgbClr val="990000"/>
                        </a:solidFill>
                        <a:effectLst/>
                        <a:latin typeface="Cambria" panose="02040503050406030204" pitchFamily="18" charset="0"/>
                        <a:ea typeface="Cambria" panose="02040503050406030204" pitchFamily="18" charset="0"/>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990000"/>
                          </a:solidFill>
                          <a:effectLst/>
                          <a:latin typeface="Cambria" panose="02040503050406030204" pitchFamily="18" charset="0"/>
                          <a:ea typeface="Cambria" panose="02040503050406030204" pitchFamily="18" charset="0"/>
                        </a:rPr>
                        <a:t>After receiving certificate of incorporation/</a:t>
                      </a:r>
                      <a:r>
                        <a:rPr lang="ru-RU" sz="1600" dirty="0">
                          <a:solidFill>
                            <a:srgbClr val="990000"/>
                          </a:solidFill>
                          <a:effectLst/>
                          <a:latin typeface="Cambria" panose="02040503050406030204" pitchFamily="18" charset="0"/>
                          <a:ea typeface="Cambria" panose="02040503050406030204" pitchFamily="18" charset="0"/>
                        </a:rPr>
                        <a:t>После получения сертификата о регистрации</a:t>
                      </a:r>
                      <a:endParaRPr lang="en-US" sz="1600" dirty="0">
                        <a:solidFill>
                          <a:srgbClr val="990000"/>
                        </a:solidFill>
                        <a:effectLst/>
                        <a:latin typeface="Cambria" panose="02040503050406030204" pitchFamily="18" charset="0"/>
                        <a:ea typeface="Cambria" panose="02040503050406030204" pitchFamily="18" charset="0"/>
                      </a:endParaRPr>
                    </a:p>
                    <a:p>
                      <a:pPr algn="ctr">
                        <a:lnSpc>
                          <a:spcPct val="100000"/>
                        </a:lnSpc>
                      </a:pP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990000"/>
                          </a:solidFill>
                          <a:effectLst/>
                          <a:latin typeface="Cambria" panose="02040503050406030204" pitchFamily="18" charset="0"/>
                          <a:ea typeface="Cambria" panose="02040503050406030204" pitchFamily="18" charset="0"/>
                        </a:rPr>
                        <a:t>After receiving certificate of incorporation and certificate of commencement of business/</a:t>
                      </a:r>
                      <a:r>
                        <a:rPr lang="ru-RU" sz="1600" dirty="0">
                          <a:solidFill>
                            <a:srgbClr val="990000"/>
                          </a:solidFill>
                          <a:effectLst/>
                          <a:latin typeface="Cambria" panose="02040503050406030204" pitchFamily="18" charset="0"/>
                          <a:ea typeface="Cambria" panose="02040503050406030204" pitchFamily="18" charset="0"/>
                        </a:rPr>
                        <a:t>После получения свидетельства о регистрации и свидетельства о начале предпринимательской деятельности</a:t>
                      </a:r>
                      <a:endParaRPr lang="en-US" sz="1600" dirty="0">
                        <a:solidFill>
                          <a:srgbClr val="990000"/>
                        </a:solidFill>
                        <a:effectLst/>
                        <a:latin typeface="Cambria" panose="02040503050406030204" pitchFamily="18" charset="0"/>
                        <a:ea typeface="Cambria" panose="02040503050406030204" pitchFamily="18" charset="0"/>
                      </a:endParaRPr>
                    </a:p>
                    <a:p>
                      <a:pPr algn="ctr">
                        <a:lnSpc>
                          <a:spcPct val="100000"/>
                        </a:lnSpc>
                      </a:pPr>
                      <a:endParaRPr sz="1600" dirty="0">
                        <a:solidFill>
                          <a:srgbClr val="990000"/>
                        </a:solidFill>
                        <a:latin typeface="Cambria" panose="02040503050406030204" pitchFamily="18" charset="0"/>
                        <a:ea typeface="Cambria" panose="02040503050406030204" pitchFamily="18" charset="0"/>
                        <a:cs typeface="Times New Roman"/>
                      </a:endParaRPr>
                    </a:p>
                  </a:txBody>
                  <a:tcPr marL="0" marR="0" marT="0" marB="0">
                    <a:lnL w="38100">
                      <a:solidFill>
                        <a:srgbClr val="990000"/>
                      </a:solidFill>
                      <a:prstDash val="solid"/>
                    </a:lnL>
                    <a:lnR w="38100">
                      <a:solidFill>
                        <a:srgbClr val="990000"/>
                      </a:solidFill>
                      <a:prstDash val="solid"/>
                    </a:lnR>
                    <a:lnT w="38100">
                      <a:solidFill>
                        <a:srgbClr val="990000"/>
                      </a:solidFill>
                      <a:prstDash val="solid"/>
                    </a:lnT>
                    <a:lnB w="38100">
                      <a:solidFill>
                        <a:srgbClr val="990000"/>
                      </a:solidFill>
                      <a:prstDash val="solid"/>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758797" y="10287000"/>
                </a:moveTo>
                <a:lnTo>
                  <a:pt x="329145" y="8857336"/>
                </a:lnTo>
                <a:lnTo>
                  <a:pt x="0" y="8528190"/>
                </a:lnTo>
                <a:lnTo>
                  <a:pt x="0" y="10287000"/>
                </a:lnTo>
                <a:lnTo>
                  <a:pt x="1758797" y="10287000"/>
                </a:lnTo>
                <a:close/>
              </a:path>
              <a:path w="18288000" h="10287000">
                <a:moveTo>
                  <a:pt x="18288000" y="0"/>
                </a:moveTo>
                <a:lnTo>
                  <a:pt x="16531031" y="0"/>
                </a:lnTo>
                <a:lnTo>
                  <a:pt x="18288000" y="1756956"/>
                </a:lnTo>
                <a:lnTo>
                  <a:pt x="18288000" y="0"/>
                </a:lnTo>
                <a:close/>
              </a:path>
            </a:pathLst>
          </a:custGeom>
          <a:solidFill>
            <a:srgbClr val="990000"/>
          </a:solidFill>
        </p:spPr>
        <p:txBody>
          <a:bodyPr wrap="square" lIns="0" tIns="0" rIns="0" bIns="0" rtlCol="0"/>
          <a:lstStyle/>
          <a:p>
            <a:endParaRPr/>
          </a:p>
        </p:txBody>
      </p:sp>
      <p:sp>
        <p:nvSpPr>
          <p:cNvPr id="3" name="object 3"/>
          <p:cNvSpPr txBox="1">
            <a:spLocks noGrp="1"/>
          </p:cNvSpPr>
          <p:nvPr>
            <p:ph type="title"/>
          </p:nvPr>
        </p:nvSpPr>
        <p:spPr>
          <a:xfrm>
            <a:off x="860434" y="0"/>
            <a:ext cx="2949566" cy="755976"/>
          </a:xfrm>
          <a:prstGeom prst="rect">
            <a:avLst/>
          </a:prstGeom>
        </p:spPr>
        <p:txBody>
          <a:bodyPr vert="horz" wrap="square" lIns="0" tIns="17145" rIns="0" bIns="0" rtlCol="0">
            <a:spAutoFit/>
          </a:bodyPr>
          <a:lstStyle/>
          <a:p>
            <a:pPr marL="12700">
              <a:lnSpc>
                <a:spcPct val="100000"/>
              </a:lnSpc>
              <a:spcBef>
                <a:spcPts val="135"/>
              </a:spcBef>
            </a:pPr>
            <a:br>
              <a:rPr lang="ru-RU" sz="2400" spc="140" dirty="0"/>
            </a:br>
            <a:r>
              <a:rPr sz="2400" spc="140" dirty="0"/>
              <a:t>CONCLUSION</a:t>
            </a:r>
            <a:endParaRPr sz="2400" dirty="0"/>
          </a:p>
        </p:txBody>
      </p:sp>
      <p:sp>
        <p:nvSpPr>
          <p:cNvPr id="10" name="object 10"/>
          <p:cNvSpPr txBox="1">
            <a:spLocks noGrp="1"/>
          </p:cNvSpPr>
          <p:nvPr>
            <p:ph type="body" idx="1"/>
          </p:nvPr>
        </p:nvSpPr>
        <p:spPr>
          <a:xfrm>
            <a:off x="860434" y="952500"/>
            <a:ext cx="15566419" cy="3747180"/>
          </a:xfrm>
          <a:prstGeom prst="rect">
            <a:avLst/>
          </a:prstGeom>
        </p:spPr>
        <p:txBody>
          <a:bodyPr vert="horz" wrap="square" lIns="0" tIns="12700" rIns="0" bIns="0" rtlCol="0">
            <a:spAutoFit/>
          </a:bodyPr>
          <a:lstStyle/>
          <a:p>
            <a:pPr marL="12700">
              <a:spcBef>
                <a:spcPts val="100"/>
              </a:spcBef>
            </a:pPr>
            <a:r>
              <a:rPr lang="en-US" sz="1800" dirty="0"/>
              <a:t>Summary</a:t>
            </a:r>
            <a:endParaRPr sz="1800" dirty="0"/>
          </a:p>
          <a:p>
            <a:pPr>
              <a:spcBef>
                <a:spcPts val="25"/>
              </a:spcBef>
            </a:pPr>
            <a:endParaRPr sz="1800" dirty="0"/>
          </a:p>
          <a:p>
            <a:pPr marL="12700" marR="5080"/>
            <a:r>
              <a:rPr sz="1800" b="0" dirty="0">
                <a:latin typeface="Cambria"/>
                <a:cs typeface="Cambria"/>
              </a:rPr>
              <a:t>In the recent years, the government of India is trying to make rampant changes and is trying to improve the ease of doing business in India.</a:t>
            </a:r>
          </a:p>
          <a:p>
            <a:pPr marL="12700">
              <a:spcBef>
                <a:spcPts val="2250"/>
              </a:spcBef>
            </a:pPr>
            <a:r>
              <a:rPr sz="1800" dirty="0"/>
              <a:t>Challenges?</a:t>
            </a:r>
            <a:endParaRPr lang="en-US" sz="1800" dirty="0"/>
          </a:p>
          <a:p>
            <a:pPr marL="298450" indent="-285750">
              <a:spcBef>
                <a:spcPts val="2250"/>
              </a:spcBef>
              <a:buFont typeface="Arial" panose="020B0604020202020204" pitchFamily="34" charset="0"/>
              <a:buChar char="•"/>
            </a:pPr>
            <a:r>
              <a:rPr sz="1800" b="0" dirty="0">
                <a:latin typeface="Cambria"/>
                <a:cs typeface="Cambria"/>
              </a:rPr>
              <a:t>India is a developing economy</a:t>
            </a:r>
            <a:endParaRPr lang="en-US" sz="1800" b="0" dirty="0">
              <a:latin typeface="Cambria"/>
              <a:cs typeface="Cambria"/>
            </a:endParaRPr>
          </a:p>
          <a:p>
            <a:pPr marL="298450" indent="-285750">
              <a:spcBef>
                <a:spcPts val="2250"/>
              </a:spcBef>
              <a:buFont typeface="Arial" panose="020B0604020202020204" pitchFamily="34" charset="0"/>
              <a:buChar char="•"/>
            </a:pPr>
            <a:r>
              <a:rPr sz="1800" b="0" dirty="0">
                <a:latin typeface="Cambria"/>
                <a:cs typeface="Cambria"/>
              </a:rPr>
              <a:t>Registration and the process of obtaining licenses in India are complex Labour law legislations are archaic</a:t>
            </a:r>
            <a:endParaRPr lang="en-US" sz="1800" b="0" dirty="0">
              <a:latin typeface="Cambria"/>
              <a:cs typeface="Cambria"/>
            </a:endParaRPr>
          </a:p>
          <a:p>
            <a:pPr marL="298450" indent="-285750">
              <a:spcBef>
                <a:spcPts val="2250"/>
              </a:spcBef>
              <a:buFont typeface="Arial" panose="020B0604020202020204" pitchFamily="34" charset="0"/>
              <a:buChar char="•"/>
            </a:pPr>
            <a:r>
              <a:rPr sz="1800" b="0" dirty="0">
                <a:latin typeface="Cambria"/>
                <a:cs typeface="Cambria"/>
              </a:rPr>
              <a:t>Land laws in India are complex</a:t>
            </a:r>
            <a:endParaRPr lang="en-US" sz="1800" b="0" dirty="0">
              <a:latin typeface="Cambria"/>
              <a:cs typeface="Cambria"/>
            </a:endParaRPr>
          </a:p>
          <a:p>
            <a:pPr marL="298450" indent="-285750">
              <a:spcBef>
                <a:spcPts val="2250"/>
              </a:spcBef>
              <a:buFont typeface="Arial" panose="020B0604020202020204" pitchFamily="34" charset="0"/>
              <a:buChar char="•"/>
            </a:pPr>
            <a:r>
              <a:rPr sz="1800" b="0" dirty="0">
                <a:latin typeface="Cambria"/>
                <a:cs typeface="Cambria"/>
              </a:rPr>
              <a:t>India’s corporate tax laws are complex</a:t>
            </a:r>
          </a:p>
        </p:txBody>
      </p:sp>
      <p:sp>
        <p:nvSpPr>
          <p:cNvPr id="12" name="TextBox 11">
            <a:extLst>
              <a:ext uri="{FF2B5EF4-FFF2-40B4-BE49-F238E27FC236}">
                <a16:creationId xmlns:a16="http://schemas.microsoft.com/office/drawing/2014/main" id="{BA749DB8-5DC2-3702-D51F-2DA879D93418}"/>
              </a:ext>
            </a:extLst>
          </p:cNvPr>
          <p:cNvSpPr txBox="1"/>
          <p:nvPr/>
        </p:nvSpPr>
        <p:spPr>
          <a:xfrm>
            <a:off x="860434" y="4958833"/>
            <a:ext cx="12855566" cy="5863144"/>
          </a:xfrm>
          <a:prstGeom prst="rect">
            <a:avLst/>
          </a:prstGeom>
          <a:noFill/>
        </p:spPr>
        <p:txBody>
          <a:bodyPr wrap="square">
            <a:spAutoFit/>
          </a:bodyPr>
          <a:lstStyle/>
          <a:p>
            <a:pPr>
              <a:lnSpc>
                <a:spcPct val="150000"/>
              </a:lnSpc>
            </a:pPr>
            <a:r>
              <a:rPr lang="ru-RU" sz="2400" dirty="0">
                <a:solidFill>
                  <a:srgbClr val="990000"/>
                </a:solidFill>
                <a:latin typeface="Cambria" panose="02040503050406030204" pitchFamily="18" charset="0"/>
                <a:ea typeface="Cambria" panose="02040503050406030204" pitchFamily="18" charset="0"/>
              </a:rPr>
              <a:t>ЗАКЛЮЧЕНИЕ</a:t>
            </a:r>
            <a:endParaRPr lang="en-US" sz="2400" dirty="0">
              <a:solidFill>
                <a:srgbClr val="990000"/>
              </a:solidFill>
              <a:latin typeface="Cambria" panose="02040503050406030204" pitchFamily="18" charset="0"/>
              <a:ea typeface="Cambria" panose="02040503050406030204" pitchFamily="18" charset="0"/>
            </a:endParaRPr>
          </a:p>
          <a:p>
            <a:pPr>
              <a:lnSpc>
                <a:spcPct val="150000"/>
              </a:lnSpc>
            </a:pPr>
            <a:r>
              <a:rPr lang="ru-RU" b="1" dirty="0">
                <a:solidFill>
                  <a:srgbClr val="990000"/>
                </a:solidFill>
                <a:latin typeface="Cambria" panose="02040503050406030204" pitchFamily="18" charset="0"/>
                <a:ea typeface="Cambria" panose="02040503050406030204" pitchFamily="18" charset="0"/>
              </a:rPr>
              <a:t>Вывод</a:t>
            </a:r>
            <a:endParaRPr lang="ru-RU" dirty="0">
              <a:solidFill>
                <a:srgbClr val="990000"/>
              </a:solidFill>
              <a:latin typeface="Cambria" panose="02040503050406030204" pitchFamily="18" charset="0"/>
              <a:ea typeface="Cambria" panose="02040503050406030204" pitchFamily="18" charset="0"/>
            </a:endParaRPr>
          </a:p>
          <a:p>
            <a:pPr marL="285750" indent="-285750">
              <a:lnSpc>
                <a:spcPct val="150000"/>
              </a:lnSpc>
              <a:buFont typeface="Arial" panose="020B0604020202020204" pitchFamily="34" charset="0"/>
              <a:buChar char="•"/>
            </a:pPr>
            <a:r>
              <a:rPr lang="ru-RU" dirty="0">
                <a:solidFill>
                  <a:srgbClr val="990000"/>
                </a:solidFill>
                <a:latin typeface="Cambria" panose="02040503050406030204" pitchFamily="18" charset="0"/>
                <a:ea typeface="Cambria" panose="02040503050406030204" pitchFamily="18" charset="0"/>
              </a:rPr>
              <a:t>В последние годы правительство </a:t>
            </a:r>
          </a:p>
          <a:p>
            <a:pPr marL="285750" indent="-285750">
              <a:lnSpc>
                <a:spcPct val="150000"/>
              </a:lnSpc>
              <a:buFont typeface="Arial" panose="020B0604020202020204" pitchFamily="34" charset="0"/>
              <a:buChar char="•"/>
            </a:pPr>
            <a:r>
              <a:rPr lang="ru-RU" dirty="0">
                <a:solidFill>
                  <a:srgbClr val="990000"/>
                </a:solidFill>
                <a:latin typeface="Cambria" panose="02040503050406030204" pitchFamily="18" charset="0"/>
                <a:ea typeface="Cambria" panose="02040503050406030204" pitchFamily="18" charset="0"/>
              </a:rPr>
              <a:t>Индии пытается провести масштабные изменения и стремится повысить удобство ведения бизнеса в Индии.</a:t>
            </a:r>
          </a:p>
          <a:p>
            <a:pPr>
              <a:lnSpc>
                <a:spcPct val="150000"/>
              </a:lnSpc>
            </a:pPr>
            <a:endParaRPr lang="ru-RU" dirty="0">
              <a:solidFill>
                <a:srgbClr val="990000"/>
              </a:solidFill>
              <a:latin typeface="Cambria" panose="02040503050406030204" pitchFamily="18" charset="0"/>
              <a:ea typeface="Cambria" panose="02040503050406030204" pitchFamily="18" charset="0"/>
            </a:endParaRPr>
          </a:p>
          <a:p>
            <a:pPr>
              <a:lnSpc>
                <a:spcPct val="150000"/>
              </a:lnSpc>
            </a:pPr>
            <a:r>
              <a:rPr lang="ru-RU" b="1" dirty="0">
                <a:solidFill>
                  <a:srgbClr val="990000"/>
                </a:solidFill>
                <a:latin typeface="Cambria" panose="02040503050406030204" pitchFamily="18" charset="0"/>
                <a:ea typeface="Cambria" panose="02040503050406030204" pitchFamily="18" charset="0"/>
              </a:rPr>
              <a:t>Вызовы?</a:t>
            </a:r>
            <a:endParaRPr lang="ru-RU" dirty="0">
              <a:solidFill>
                <a:srgbClr val="990000"/>
              </a:solidFill>
              <a:latin typeface="Cambria" panose="02040503050406030204" pitchFamily="18" charset="0"/>
              <a:ea typeface="Cambria" panose="02040503050406030204" pitchFamily="18" charset="0"/>
            </a:endParaRPr>
          </a:p>
          <a:p>
            <a:pPr marL="285750" indent="-285750">
              <a:lnSpc>
                <a:spcPct val="150000"/>
              </a:lnSpc>
              <a:buFont typeface="Arial" panose="020B0604020202020204" pitchFamily="34" charset="0"/>
              <a:buChar char="•"/>
            </a:pPr>
            <a:r>
              <a:rPr lang="ru-RU" dirty="0">
                <a:solidFill>
                  <a:srgbClr val="990000"/>
                </a:solidFill>
                <a:latin typeface="Cambria" panose="02040503050406030204" pitchFamily="18" charset="0"/>
                <a:ea typeface="Cambria" panose="02040503050406030204" pitchFamily="18" charset="0"/>
              </a:rPr>
              <a:t>Индия является развивающейся экономикой</a:t>
            </a:r>
          </a:p>
          <a:p>
            <a:pPr marL="285750" indent="-285750">
              <a:lnSpc>
                <a:spcPct val="150000"/>
              </a:lnSpc>
              <a:buFont typeface="Arial" panose="020B0604020202020204" pitchFamily="34" charset="0"/>
              <a:buChar char="•"/>
            </a:pPr>
            <a:r>
              <a:rPr lang="ru-RU" dirty="0">
                <a:solidFill>
                  <a:srgbClr val="990000"/>
                </a:solidFill>
                <a:latin typeface="Cambria" panose="02040503050406030204" pitchFamily="18" charset="0"/>
                <a:ea typeface="Cambria" panose="02040503050406030204" pitchFamily="18" charset="0"/>
              </a:rPr>
              <a:t>Регистрация и процесс получения лицензий в Индии сложны Законодательство в области трудового права архаично</a:t>
            </a:r>
          </a:p>
          <a:p>
            <a:pPr marL="285750" indent="-285750">
              <a:lnSpc>
                <a:spcPct val="150000"/>
              </a:lnSpc>
              <a:buFont typeface="Arial" panose="020B0604020202020204" pitchFamily="34" charset="0"/>
              <a:buChar char="•"/>
            </a:pPr>
            <a:r>
              <a:rPr lang="ru-RU" dirty="0">
                <a:solidFill>
                  <a:srgbClr val="990000"/>
                </a:solidFill>
                <a:latin typeface="Cambria" panose="02040503050406030204" pitchFamily="18" charset="0"/>
                <a:ea typeface="Cambria" panose="02040503050406030204" pitchFamily="18" charset="0"/>
              </a:rPr>
              <a:t>Сложное земельное законодательство </a:t>
            </a:r>
          </a:p>
          <a:p>
            <a:pPr marL="285750" indent="-285750">
              <a:lnSpc>
                <a:spcPct val="150000"/>
              </a:lnSpc>
              <a:buFont typeface="Arial" panose="020B0604020202020204" pitchFamily="34" charset="0"/>
              <a:buChar char="•"/>
            </a:pPr>
            <a:r>
              <a:rPr lang="ru-RU" dirty="0">
                <a:solidFill>
                  <a:srgbClr val="990000"/>
                </a:solidFill>
                <a:latin typeface="Cambria" panose="02040503050406030204" pitchFamily="18" charset="0"/>
                <a:ea typeface="Cambria" panose="02040503050406030204" pitchFamily="18" charset="0"/>
              </a:rPr>
              <a:t>Сложные законы о корпоративном налогообложении сложны</a:t>
            </a:r>
            <a:endParaRPr lang="en-US" dirty="0">
              <a:solidFill>
                <a:srgbClr val="990000"/>
              </a:solidFill>
              <a:latin typeface="Cambria" panose="02040503050406030204" pitchFamily="18" charset="0"/>
              <a:ea typeface="Cambria" panose="02040503050406030204" pitchFamily="18" charset="0"/>
            </a:endParaRPr>
          </a:p>
          <a:p>
            <a:endParaRPr lang="en-US" sz="2400" spc="140" dirty="0">
              <a:solidFill>
                <a:srgbClr val="990000"/>
              </a:solidFill>
              <a:latin typeface="Cambria" panose="02040503050406030204" pitchFamily="18" charset="0"/>
              <a:ea typeface="Cambria" panose="02040503050406030204" pitchFamily="18" charset="0"/>
            </a:endParaRPr>
          </a:p>
          <a:p>
            <a:endParaRPr lang="ru-RU" sz="2400" spc="140" dirty="0">
              <a:solidFill>
                <a:srgbClr val="990000"/>
              </a:solidFill>
              <a:latin typeface="Cambria" panose="02040503050406030204" pitchFamily="18" charset="0"/>
              <a:ea typeface="Cambria" panose="02040503050406030204" pitchFamily="18" charset="0"/>
            </a:endParaRPr>
          </a:p>
          <a:p>
            <a:endParaRPr lang="ru-RU" sz="2400" spc="140" dirty="0">
              <a:solidFill>
                <a:srgbClr val="990000"/>
              </a:solidFill>
              <a:latin typeface="Cambria" panose="02040503050406030204" pitchFamily="18" charset="0"/>
              <a:ea typeface="Cambria" panose="02040503050406030204" pitchFamily="18" charset="0"/>
            </a:endParaRPr>
          </a:p>
          <a:p>
            <a:endParaRPr lang="ru-KZ" sz="2400" dirty="0">
              <a:solidFill>
                <a:srgbClr val="99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876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990600" y="3086100"/>
            <a:ext cx="16535400" cy="3079561"/>
          </a:xfrm>
          <a:prstGeom prst="rect">
            <a:avLst/>
          </a:prstGeom>
        </p:spPr>
        <p:txBody>
          <a:bodyPr vert="horz" wrap="square" lIns="0" tIns="594360" rIns="0" bIns="0" rtlCol="0">
            <a:spAutoFit/>
          </a:bodyPr>
          <a:lstStyle/>
          <a:p>
            <a:pPr marL="12700" marR="5080">
              <a:lnSpc>
                <a:spcPct val="76400"/>
              </a:lnSpc>
              <a:spcBef>
                <a:spcPts val="4680"/>
              </a:spcBef>
            </a:pPr>
            <a:br>
              <a:rPr lang="ru-RU" sz="8000" spc="715" dirty="0"/>
            </a:br>
            <a:r>
              <a:rPr sz="6600" spc="715" dirty="0"/>
              <a:t>T</a:t>
            </a:r>
            <a:r>
              <a:rPr sz="6600" spc="745" dirty="0"/>
              <a:t>H</a:t>
            </a:r>
            <a:r>
              <a:rPr sz="6600" spc="680" dirty="0"/>
              <a:t>A</a:t>
            </a:r>
            <a:r>
              <a:rPr sz="6600" spc="720" dirty="0"/>
              <a:t>N</a:t>
            </a:r>
            <a:r>
              <a:rPr sz="6600" spc="1545" dirty="0"/>
              <a:t>K</a:t>
            </a:r>
            <a:r>
              <a:rPr sz="6600" spc="880" dirty="0"/>
              <a:t> </a:t>
            </a:r>
            <a:r>
              <a:rPr sz="6600" spc="220" dirty="0"/>
              <a:t>Y</a:t>
            </a:r>
            <a:r>
              <a:rPr sz="6600" spc="204" dirty="0"/>
              <a:t>O</a:t>
            </a:r>
            <a:r>
              <a:rPr sz="6600" spc="235" dirty="0"/>
              <a:t>U</a:t>
            </a:r>
            <a:r>
              <a:rPr lang="ru-RU" sz="6600" spc="235" dirty="0"/>
              <a:t> </a:t>
            </a:r>
            <a:r>
              <a:rPr lang="en-US" sz="6600" spc="235" dirty="0"/>
              <a:t>FOR YOUR ATTENTION</a:t>
            </a:r>
            <a:r>
              <a:rPr sz="6600" spc="1080" dirty="0"/>
              <a:t>!</a:t>
            </a:r>
            <a:br>
              <a:rPr lang="ru-RU" sz="6600" spc="1080" dirty="0"/>
            </a:br>
            <a:r>
              <a:rPr lang="ru-RU" sz="6600" spc="1080" dirty="0"/>
              <a:t>СПАСИБО ЗА ВНИМАНИЕ!</a:t>
            </a:r>
            <a:endParaRPr sz="6600" spc="108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758797" y="10287000"/>
                </a:moveTo>
                <a:lnTo>
                  <a:pt x="329145" y="8857336"/>
                </a:lnTo>
                <a:lnTo>
                  <a:pt x="0" y="8528190"/>
                </a:lnTo>
                <a:lnTo>
                  <a:pt x="0" y="10287000"/>
                </a:lnTo>
                <a:lnTo>
                  <a:pt x="1758797" y="10287000"/>
                </a:lnTo>
                <a:close/>
              </a:path>
              <a:path w="18288000" h="10287000">
                <a:moveTo>
                  <a:pt x="18288000" y="0"/>
                </a:moveTo>
                <a:lnTo>
                  <a:pt x="16531031" y="0"/>
                </a:lnTo>
                <a:lnTo>
                  <a:pt x="18288000" y="1756956"/>
                </a:lnTo>
                <a:lnTo>
                  <a:pt x="18288000" y="0"/>
                </a:lnTo>
                <a:close/>
              </a:path>
            </a:pathLst>
          </a:custGeom>
          <a:solidFill>
            <a:srgbClr val="990000"/>
          </a:solidFill>
        </p:spPr>
        <p:txBody>
          <a:bodyPr wrap="square" lIns="0" tIns="0" rIns="0" bIns="0" rtlCol="0"/>
          <a:lstStyle/>
          <a:p>
            <a:endParaRPr/>
          </a:p>
        </p:txBody>
      </p:sp>
      <p:sp>
        <p:nvSpPr>
          <p:cNvPr id="3" name="object 3"/>
          <p:cNvSpPr txBox="1">
            <a:spLocks noGrp="1"/>
          </p:cNvSpPr>
          <p:nvPr>
            <p:ph type="title"/>
          </p:nvPr>
        </p:nvSpPr>
        <p:spPr>
          <a:xfrm>
            <a:off x="1016000" y="966757"/>
            <a:ext cx="16246475" cy="1368965"/>
          </a:xfrm>
          <a:prstGeom prst="rect">
            <a:avLst/>
          </a:prstGeom>
        </p:spPr>
        <p:txBody>
          <a:bodyPr vert="horz" wrap="square" lIns="0" tIns="17145" rIns="0" bIns="0" rtlCol="0">
            <a:spAutoFit/>
          </a:bodyPr>
          <a:lstStyle/>
          <a:p>
            <a:pPr marL="16510">
              <a:spcBef>
                <a:spcPts val="135"/>
              </a:spcBef>
            </a:pPr>
            <a:r>
              <a:rPr sz="3600" spc="260" dirty="0"/>
              <a:t>ABOUT</a:t>
            </a:r>
            <a:r>
              <a:rPr lang="ru-RU" sz="3600" spc="260" dirty="0"/>
              <a:t> </a:t>
            </a:r>
            <a:r>
              <a:rPr sz="3600" spc="-780" dirty="0"/>
              <a:t> </a:t>
            </a:r>
            <a:r>
              <a:rPr lang="en-US" sz="3600" spc="-780" dirty="0"/>
              <a:t> </a:t>
            </a:r>
            <a:r>
              <a:rPr sz="3600" spc="490" dirty="0"/>
              <a:t>US</a:t>
            </a:r>
          </a:p>
          <a:p>
            <a:pPr marL="12700" marR="5080" algn="just">
              <a:spcBef>
                <a:spcPts val="1895"/>
              </a:spcBef>
            </a:pPr>
            <a:r>
              <a:rPr lang="en-US" sz="1800" dirty="0" err="1"/>
              <a:t>Esplora</a:t>
            </a:r>
            <a:r>
              <a:rPr lang="en-US" sz="1800" dirty="0"/>
              <a:t> Consulting is a full service international law firm advising clients across  several jurisdictions to effectively meet their business goals and strategies. We  are focused on providing our clients with a comprehensive and high-quality  "one-stop service".</a:t>
            </a:r>
          </a:p>
        </p:txBody>
      </p:sp>
      <p:sp>
        <p:nvSpPr>
          <p:cNvPr id="4" name="object 4"/>
          <p:cNvSpPr txBox="1"/>
          <p:nvPr/>
        </p:nvSpPr>
        <p:spPr>
          <a:xfrm>
            <a:off x="1016001" y="2476500"/>
            <a:ext cx="16246474" cy="5465599"/>
          </a:xfrm>
          <a:prstGeom prst="rect">
            <a:avLst/>
          </a:prstGeom>
        </p:spPr>
        <p:txBody>
          <a:bodyPr vert="horz" wrap="square" lIns="0" tIns="12700" rIns="0" bIns="0" rtlCol="0">
            <a:spAutoFit/>
          </a:bodyPr>
          <a:lstStyle/>
          <a:p>
            <a:pPr marL="12700" marR="5080" algn="just">
              <a:spcBef>
                <a:spcPts val="100"/>
              </a:spcBef>
            </a:pPr>
            <a:r>
              <a:rPr lang="en-US" dirty="0">
                <a:solidFill>
                  <a:srgbClr val="990000"/>
                </a:solidFill>
                <a:latin typeface="Cambria"/>
                <a:cs typeface="Cambria"/>
              </a:rPr>
              <a:t>Our clients include reputed multinational companies, banks and financial  institutions. We advise on virtually  all  legal  matters,  including  issues  in  relation   to  corporate  law,  mergers  and  acquisitions, energy law, employment law,  commercial disputes, intellectual property and real estate.</a:t>
            </a:r>
            <a:endParaRPr lang="en-US" dirty="0">
              <a:latin typeface="Cambria"/>
              <a:cs typeface="Cambria"/>
            </a:endParaRPr>
          </a:p>
          <a:p>
            <a:pPr>
              <a:spcBef>
                <a:spcPts val="15"/>
              </a:spcBef>
            </a:pPr>
            <a:endParaRPr lang="en-US" dirty="0">
              <a:latin typeface="Cambria"/>
              <a:cs typeface="Cambria"/>
            </a:endParaRPr>
          </a:p>
          <a:p>
            <a:pPr marL="12700" marR="7620" algn="just"/>
            <a:r>
              <a:rPr lang="en-US" dirty="0">
                <a:solidFill>
                  <a:srgbClr val="990000"/>
                </a:solidFill>
                <a:latin typeface="Cambria"/>
                <a:cs typeface="Cambria"/>
              </a:rPr>
              <a:t>We  excel  in  providing  unique  solutions  to  our  clients'  problems  and  have  a  solid   reputation.  Our international team has extensive knowledge and experience by  virtue of which we are able to provide legal advice across different practice areas  and geographies.</a:t>
            </a:r>
            <a:endParaRPr lang="ru-RU" dirty="0">
              <a:solidFill>
                <a:srgbClr val="990000"/>
              </a:solidFill>
              <a:latin typeface="Cambria"/>
              <a:cs typeface="Cambria"/>
            </a:endParaRPr>
          </a:p>
          <a:p>
            <a:pPr marL="12700" marR="7620" algn="just"/>
            <a:endParaRPr lang="ru-RU" dirty="0">
              <a:solidFill>
                <a:srgbClr val="990000"/>
              </a:solidFill>
              <a:latin typeface="Cambria"/>
              <a:cs typeface="Cambria"/>
            </a:endParaRPr>
          </a:p>
          <a:p>
            <a:pPr marL="16510" marR="0" lvl="0" indent="0" defTabSz="914400" eaLnBrk="1" fontAlgn="auto" latinLnBrk="0" hangingPunct="1">
              <a:spcBef>
                <a:spcPts val="135"/>
              </a:spcBef>
              <a:spcAft>
                <a:spcPts val="0"/>
              </a:spcAft>
              <a:buClrTx/>
              <a:buSzTx/>
              <a:buFontTx/>
              <a:buNone/>
              <a:tabLst/>
              <a:defRPr/>
            </a:pPr>
            <a:r>
              <a:rPr kumimoji="0" lang="ru-RU" sz="3600" b="0" i="0" u="none" strike="noStrike" kern="0" cap="none" normalizeH="0" baseline="0" noProof="0" dirty="0">
                <a:ln>
                  <a:noFill/>
                </a:ln>
                <a:solidFill>
                  <a:srgbClr val="990000"/>
                </a:solidFill>
                <a:effectLst/>
                <a:uLnTx/>
                <a:uFillTx/>
                <a:latin typeface="Cambria"/>
                <a:ea typeface="+mj-ea"/>
              </a:rPr>
              <a:t>О НАС</a:t>
            </a:r>
            <a:endParaRPr kumimoji="0" lang="en-US" sz="3600" b="0" i="0" u="none" strike="noStrike" kern="0" cap="none" normalizeH="0" baseline="0" noProof="0" dirty="0">
              <a:ln>
                <a:noFill/>
              </a:ln>
              <a:solidFill>
                <a:srgbClr val="990000"/>
              </a:solidFill>
              <a:effectLst/>
              <a:uLnTx/>
              <a:uFillTx/>
              <a:latin typeface="Cambria"/>
              <a:ea typeface="+mj-ea"/>
            </a:endParaRPr>
          </a:p>
          <a:p>
            <a:pPr marL="12700" marR="5080" lvl="0" indent="0" algn="just" defTabSz="914400" eaLnBrk="1" fontAlgn="auto" latinLnBrk="0" hangingPunct="1">
              <a:spcBef>
                <a:spcPts val="1895"/>
              </a:spcBef>
              <a:spcAft>
                <a:spcPts val="0"/>
              </a:spcAft>
              <a:buClrTx/>
              <a:buSzTx/>
              <a:buFontTx/>
              <a:buNone/>
              <a:tabLst/>
              <a:defRPr/>
            </a:pPr>
            <a:r>
              <a:rPr kumimoji="0" lang="ru-RU" b="0" i="0" u="none" strike="noStrike" kern="0" cap="none" normalizeH="0" baseline="0" noProof="0" dirty="0" err="1">
                <a:ln>
                  <a:noFill/>
                </a:ln>
                <a:solidFill>
                  <a:srgbClr val="990000"/>
                </a:solidFill>
                <a:effectLst/>
                <a:uLnTx/>
                <a:uFillTx/>
                <a:latin typeface="Cambria"/>
                <a:ea typeface="+mj-ea"/>
              </a:rPr>
              <a:t>Esplora</a:t>
            </a:r>
            <a:r>
              <a:rPr kumimoji="0" lang="ru-RU" b="0" i="0" u="none" strike="noStrike" kern="0" cap="none" normalizeH="0" baseline="0" noProof="0" dirty="0">
                <a:ln>
                  <a:noFill/>
                </a:ln>
                <a:solidFill>
                  <a:srgbClr val="990000"/>
                </a:solidFill>
                <a:effectLst/>
                <a:uLnTx/>
                <a:uFillTx/>
                <a:latin typeface="Cambria"/>
                <a:ea typeface="+mj-ea"/>
              </a:rPr>
              <a:t> Consulting - международная юридическая фирма с полным спектром услуг, консультирующая клиентов в нескольких юрисдикциях для эффективного выполнения их бизнес-целей и стратегий. Мы ориентированы на предоставление нашим клиентам комплексных и высококачественных услуг по принципу "одного окна".</a:t>
            </a:r>
          </a:p>
          <a:p>
            <a:pPr marL="12700" marR="5080" lvl="0" indent="0" algn="just" defTabSz="914400" eaLnBrk="1" fontAlgn="auto" latinLnBrk="0" hangingPunct="1">
              <a:spcBef>
                <a:spcPts val="1895"/>
              </a:spcBef>
              <a:spcAft>
                <a:spcPts val="0"/>
              </a:spcAft>
              <a:buClrTx/>
              <a:buSzTx/>
              <a:buFontTx/>
              <a:buNone/>
              <a:tabLst/>
              <a:defRPr/>
            </a:pPr>
            <a:r>
              <a:rPr kumimoji="0" lang="ru-RU" b="0" i="0" u="none" strike="noStrike" kern="0" cap="none" normalizeH="0" baseline="0" noProof="0" dirty="0">
                <a:ln>
                  <a:noFill/>
                </a:ln>
                <a:solidFill>
                  <a:srgbClr val="990000"/>
                </a:solidFill>
                <a:effectLst/>
                <a:uLnTx/>
                <a:uFillTx/>
                <a:latin typeface="Cambria"/>
                <a:ea typeface="+mj-ea"/>
              </a:rPr>
              <a:t>В число наших клиентов входят известные многонациональные компании, банки и финансовые учреждения. Мы консультируем практически по всем юридическим вопросам, включая вопросы, связанные с корпоративным правом, слияниями и поглощениями, энергетическим законодательством, трудовым законодательством, коммерческими спорами, интеллектуальной собственностью и недвижимостью.</a:t>
            </a:r>
          </a:p>
          <a:p>
            <a:pPr marL="12700" marR="5080" lvl="0" indent="0" algn="just" defTabSz="914400" eaLnBrk="1" fontAlgn="auto" latinLnBrk="0" hangingPunct="1">
              <a:spcBef>
                <a:spcPts val="1895"/>
              </a:spcBef>
              <a:spcAft>
                <a:spcPts val="0"/>
              </a:spcAft>
              <a:buClrTx/>
              <a:buSzTx/>
              <a:buFontTx/>
              <a:buNone/>
              <a:tabLst/>
              <a:defRPr/>
            </a:pPr>
            <a:r>
              <a:rPr kumimoji="0" lang="ru-RU" b="0" i="0" u="none" strike="noStrike" kern="0" cap="none" normalizeH="0" baseline="0" noProof="0" dirty="0">
                <a:ln>
                  <a:noFill/>
                </a:ln>
                <a:solidFill>
                  <a:srgbClr val="990000"/>
                </a:solidFill>
                <a:effectLst/>
                <a:uLnTx/>
                <a:uFillTx/>
                <a:latin typeface="Cambria"/>
                <a:ea typeface="+mj-ea"/>
              </a:rPr>
              <a:t>Мы умеем находить уникальные решения проблем наших клиентов и имеем солидную репутацию. Наша международная команда обладает обширными знаниями и опытом, благодаря которым мы можем предоставлять юридические консультации в различных областях и географических регионах.</a:t>
            </a:r>
            <a:endParaRPr lang="ru-KZ" dirty="0"/>
          </a:p>
          <a:p>
            <a:pPr marL="12700" marR="7620" algn="just"/>
            <a:endParaRPr lang="en-US" dirty="0">
              <a:latin typeface="Cambria"/>
              <a:cs typeface="Cambr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
            <a:ext cx="18288000" cy="10287000"/>
            <a:chOff x="0" y="1"/>
            <a:chExt cx="18288000" cy="10287000"/>
          </a:xfrm>
        </p:grpSpPr>
        <p:sp>
          <p:nvSpPr>
            <p:cNvPr id="3" name="object 3"/>
            <p:cNvSpPr/>
            <p:nvPr/>
          </p:nvSpPr>
          <p:spPr>
            <a:xfrm>
              <a:off x="917829" y="3267315"/>
              <a:ext cx="16454119" cy="6272530"/>
            </a:xfrm>
            <a:custGeom>
              <a:avLst/>
              <a:gdLst/>
              <a:ahLst/>
              <a:cxnLst/>
              <a:rect l="l" t="t" r="r" b="b"/>
              <a:pathLst>
                <a:path w="16454119" h="6272530">
                  <a:moveTo>
                    <a:pt x="4114698" y="3708184"/>
                  </a:moveTo>
                  <a:lnTo>
                    <a:pt x="4111574" y="3661956"/>
                  </a:lnTo>
                  <a:lnTo>
                    <a:pt x="4102468" y="3617582"/>
                  </a:lnTo>
                  <a:lnTo>
                    <a:pt x="4087812" y="3575494"/>
                  </a:lnTo>
                  <a:lnTo>
                    <a:pt x="4068000" y="3536073"/>
                  </a:lnTo>
                  <a:lnTo>
                    <a:pt x="4043451" y="3499764"/>
                  </a:lnTo>
                  <a:lnTo>
                    <a:pt x="4014571" y="3466960"/>
                  </a:lnTo>
                  <a:lnTo>
                    <a:pt x="3981767" y="3438067"/>
                  </a:lnTo>
                  <a:lnTo>
                    <a:pt x="3945458" y="3413506"/>
                  </a:lnTo>
                  <a:lnTo>
                    <a:pt x="3906062" y="3393694"/>
                  </a:lnTo>
                  <a:lnTo>
                    <a:pt x="3863975" y="3379025"/>
                  </a:lnTo>
                  <a:lnTo>
                    <a:pt x="3819614" y="3369932"/>
                  </a:lnTo>
                  <a:lnTo>
                    <a:pt x="3773386" y="3366808"/>
                  </a:lnTo>
                  <a:lnTo>
                    <a:pt x="341299" y="3366808"/>
                  </a:lnTo>
                  <a:lnTo>
                    <a:pt x="295071" y="3369932"/>
                  </a:lnTo>
                  <a:lnTo>
                    <a:pt x="250710" y="3379025"/>
                  </a:lnTo>
                  <a:lnTo>
                    <a:pt x="208635" y="3393694"/>
                  </a:lnTo>
                  <a:lnTo>
                    <a:pt x="169227" y="3413506"/>
                  </a:lnTo>
                  <a:lnTo>
                    <a:pt x="132918" y="3438067"/>
                  </a:lnTo>
                  <a:lnTo>
                    <a:pt x="100126" y="3466960"/>
                  </a:lnTo>
                  <a:lnTo>
                    <a:pt x="71247" y="3499764"/>
                  </a:lnTo>
                  <a:lnTo>
                    <a:pt x="46685" y="3536073"/>
                  </a:lnTo>
                  <a:lnTo>
                    <a:pt x="26873" y="3575494"/>
                  </a:lnTo>
                  <a:lnTo>
                    <a:pt x="12217" y="3617582"/>
                  </a:lnTo>
                  <a:lnTo>
                    <a:pt x="3124" y="3661956"/>
                  </a:lnTo>
                  <a:lnTo>
                    <a:pt x="0" y="3708184"/>
                  </a:lnTo>
                  <a:lnTo>
                    <a:pt x="0" y="5930544"/>
                  </a:lnTo>
                  <a:lnTo>
                    <a:pt x="3124" y="5976785"/>
                  </a:lnTo>
                  <a:lnTo>
                    <a:pt x="12217" y="6021146"/>
                  </a:lnTo>
                  <a:lnTo>
                    <a:pt x="26873" y="6063246"/>
                  </a:lnTo>
                  <a:lnTo>
                    <a:pt x="46685" y="6102655"/>
                  </a:lnTo>
                  <a:lnTo>
                    <a:pt x="71247" y="6138977"/>
                  </a:lnTo>
                  <a:lnTo>
                    <a:pt x="100126" y="6171781"/>
                  </a:lnTo>
                  <a:lnTo>
                    <a:pt x="132918" y="6200673"/>
                  </a:lnTo>
                  <a:lnTo>
                    <a:pt x="169227" y="6225222"/>
                  </a:lnTo>
                  <a:lnTo>
                    <a:pt x="208635" y="6245047"/>
                  </a:lnTo>
                  <a:lnTo>
                    <a:pt x="250710" y="6259703"/>
                  </a:lnTo>
                  <a:lnTo>
                    <a:pt x="295071" y="6268809"/>
                  </a:lnTo>
                  <a:lnTo>
                    <a:pt x="341299" y="6271933"/>
                  </a:lnTo>
                  <a:lnTo>
                    <a:pt x="3773386" y="6271933"/>
                  </a:lnTo>
                  <a:lnTo>
                    <a:pt x="3819614" y="6268809"/>
                  </a:lnTo>
                  <a:lnTo>
                    <a:pt x="3863975" y="6259703"/>
                  </a:lnTo>
                  <a:lnTo>
                    <a:pt x="3906062" y="6245047"/>
                  </a:lnTo>
                  <a:lnTo>
                    <a:pt x="3945458" y="6225222"/>
                  </a:lnTo>
                  <a:lnTo>
                    <a:pt x="3981767" y="6200673"/>
                  </a:lnTo>
                  <a:lnTo>
                    <a:pt x="4014571" y="6171781"/>
                  </a:lnTo>
                  <a:lnTo>
                    <a:pt x="4043451" y="6138977"/>
                  </a:lnTo>
                  <a:lnTo>
                    <a:pt x="4068000" y="6102655"/>
                  </a:lnTo>
                  <a:lnTo>
                    <a:pt x="4087812" y="6063246"/>
                  </a:lnTo>
                  <a:lnTo>
                    <a:pt x="4102468" y="6021146"/>
                  </a:lnTo>
                  <a:lnTo>
                    <a:pt x="4111574" y="5976785"/>
                  </a:lnTo>
                  <a:lnTo>
                    <a:pt x="4114698" y="5930544"/>
                  </a:lnTo>
                  <a:lnTo>
                    <a:pt x="4114698" y="3708184"/>
                  </a:lnTo>
                  <a:close/>
                </a:path>
                <a:path w="16454119" h="6272530">
                  <a:moveTo>
                    <a:pt x="8227809" y="341388"/>
                  </a:moveTo>
                  <a:lnTo>
                    <a:pt x="8224685" y="295160"/>
                  </a:lnTo>
                  <a:lnTo>
                    <a:pt x="8215579" y="250786"/>
                  </a:lnTo>
                  <a:lnTo>
                    <a:pt x="8200923" y="208686"/>
                  </a:lnTo>
                  <a:lnTo>
                    <a:pt x="8181111" y="169278"/>
                  </a:lnTo>
                  <a:lnTo>
                    <a:pt x="8156562" y="132969"/>
                  </a:lnTo>
                  <a:lnTo>
                    <a:pt x="8127682" y="100152"/>
                  </a:lnTo>
                  <a:lnTo>
                    <a:pt x="8094878" y="71272"/>
                  </a:lnTo>
                  <a:lnTo>
                    <a:pt x="8058569" y="46710"/>
                  </a:lnTo>
                  <a:lnTo>
                    <a:pt x="8019174" y="26898"/>
                  </a:lnTo>
                  <a:lnTo>
                    <a:pt x="7977086" y="12230"/>
                  </a:lnTo>
                  <a:lnTo>
                    <a:pt x="7932725" y="3136"/>
                  </a:lnTo>
                  <a:lnTo>
                    <a:pt x="7886497" y="0"/>
                  </a:lnTo>
                  <a:lnTo>
                    <a:pt x="4454410" y="0"/>
                  </a:lnTo>
                  <a:lnTo>
                    <a:pt x="4408182" y="3136"/>
                  </a:lnTo>
                  <a:lnTo>
                    <a:pt x="4363821" y="12230"/>
                  </a:lnTo>
                  <a:lnTo>
                    <a:pt x="4321746" y="26898"/>
                  </a:lnTo>
                  <a:lnTo>
                    <a:pt x="4282338" y="46710"/>
                  </a:lnTo>
                  <a:lnTo>
                    <a:pt x="4246029" y="71272"/>
                  </a:lnTo>
                  <a:lnTo>
                    <a:pt x="4213237" y="100152"/>
                  </a:lnTo>
                  <a:lnTo>
                    <a:pt x="4184358" y="132969"/>
                  </a:lnTo>
                  <a:lnTo>
                    <a:pt x="4159796" y="169278"/>
                  </a:lnTo>
                  <a:lnTo>
                    <a:pt x="4139984" y="208686"/>
                  </a:lnTo>
                  <a:lnTo>
                    <a:pt x="4125328" y="250786"/>
                  </a:lnTo>
                  <a:lnTo>
                    <a:pt x="4116235" y="295160"/>
                  </a:lnTo>
                  <a:lnTo>
                    <a:pt x="4113111" y="341388"/>
                  </a:lnTo>
                  <a:lnTo>
                    <a:pt x="4113111" y="2563749"/>
                  </a:lnTo>
                  <a:lnTo>
                    <a:pt x="4116235" y="2609977"/>
                  </a:lnTo>
                  <a:lnTo>
                    <a:pt x="4125328" y="2654350"/>
                  </a:lnTo>
                  <a:lnTo>
                    <a:pt x="4139984" y="2696451"/>
                  </a:lnTo>
                  <a:lnTo>
                    <a:pt x="4159796" y="2735859"/>
                  </a:lnTo>
                  <a:lnTo>
                    <a:pt x="4184358" y="2772168"/>
                  </a:lnTo>
                  <a:lnTo>
                    <a:pt x="4213237" y="2804985"/>
                  </a:lnTo>
                  <a:lnTo>
                    <a:pt x="4246029" y="2833865"/>
                  </a:lnTo>
                  <a:lnTo>
                    <a:pt x="4282338" y="2858427"/>
                  </a:lnTo>
                  <a:lnTo>
                    <a:pt x="4321746" y="2878239"/>
                  </a:lnTo>
                  <a:lnTo>
                    <a:pt x="4363821" y="2892907"/>
                  </a:lnTo>
                  <a:lnTo>
                    <a:pt x="4408182" y="2902000"/>
                  </a:lnTo>
                  <a:lnTo>
                    <a:pt x="4454410" y="2905125"/>
                  </a:lnTo>
                  <a:lnTo>
                    <a:pt x="7886497" y="2905125"/>
                  </a:lnTo>
                  <a:lnTo>
                    <a:pt x="7932725" y="2902000"/>
                  </a:lnTo>
                  <a:lnTo>
                    <a:pt x="7977086" y="2892907"/>
                  </a:lnTo>
                  <a:lnTo>
                    <a:pt x="8019174" y="2878239"/>
                  </a:lnTo>
                  <a:lnTo>
                    <a:pt x="8058569" y="2858427"/>
                  </a:lnTo>
                  <a:lnTo>
                    <a:pt x="8094878" y="2833865"/>
                  </a:lnTo>
                  <a:lnTo>
                    <a:pt x="8127682" y="2804985"/>
                  </a:lnTo>
                  <a:lnTo>
                    <a:pt x="8156562" y="2772168"/>
                  </a:lnTo>
                  <a:lnTo>
                    <a:pt x="8181111" y="2735859"/>
                  </a:lnTo>
                  <a:lnTo>
                    <a:pt x="8200923" y="2696451"/>
                  </a:lnTo>
                  <a:lnTo>
                    <a:pt x="8215579" y="2654350"/>
                  </a:lnTo>
                  <a:lnTo>
                    <a:pt x="8224685" y="2609977"/>
                  </a:lnTo>
                  <a:lnTo>
                    <a:pt x="8227809" y="2563749"/>
                  </a:lnTo>
                  <a:lnTo>
                    <a:pt x="8227809" y="341388"/>
                  </a:lnTo>
                  <a:close/>
                </a:path>
                <a:path w="16454119" h="6272530">
                  <a:moveTo>
                    <a:pt x="12340908" y="3708184"/>
                  </a:moveTo>
                  <a:lnTo>
                    <a:pt x="12337783" y="3661956"/>
                  </a:lnTo>
                  <a:lnTo>
                    <a:pt x="12328690" y="3617582"/>
                  </a:lnTo>
                  <a:lnTo>
                    <a:pt x="12314034" y="3575494"/>
                  </a:lnTo>
                  <a:lnTo>
                    <a:pt x="12294222" y="3536073"/>
                  </a:lnTo>
                  <a:lnTo>
                    <a:pt x="12269673" y="3499764"/>
                  </a:lnTo>
                  <a:lnTo>
                    <a:pt x="12240781" y="3466960"/>
                  </a:lnTo>
                  <a:lnTo>
                    <a:pt x="12207989" y="3438067"/>
                  </a:lnTo>
                  <a:lnTo>
                    <a:pt x="12171680" y="3413506"/>
                  </a:lnTo>
                  <a:lnTo>
                    <a:pt x="12132285" y="3393694"/>
                  </a:lnTo>
                  <a:lnTo>
                    <a:pt x="12090197" y="3379025"/>
                  </a:lnTo>
                  <a:lnTo>
                    <a:pt x="12045836" y="3369932"/>
                  </a:lnTo>
                  <a:lnTo>
                    <a:pt x="11999608" y="3366808"/>
                  </a:lnTo>
                  <a:lnTo>
                    <a:pt x="8567522" y="3366808"/>
                  </a:lnTo>
                  <a:lnTo>
                    <a:pt x="8521294" y="3369932"/>
                  </a:lnTo>
                  <a:lnTo>
                    <a:pt x="8476932" y="3379025"/>
                  </a:lnTo>
                  <a:lnTo>
                    <a:pt x="8434845" y="3393694"/>
                  </a:lnTo>
                  <a:lnTo>
                    <a:pt x="8395449" y="3413506"/>
                  </a:lnTo>
                  <a:lnTo>
                    <a:pt x="8359140" y="3438067"/>
                  </a:lnTo>
                  <a:lnTo>
                    <a:pt x="8326336" y="3466960"/>
                  </a:lnTo>
                  <a:lnTo>
                    <a:pt x="8297456" y="3499764"/>
                  </a:lnTo>
                  <a:lnTo>
                    <a:pt x="8272907" y="3536073"/>
                  </a:lnTo>
                  <a:lnTo>
                    <a:pt x="8253095" y="3575494"/>
                  </a:lnTo>
                  <a:lnTo>
                    <a:pt x="8238439" y="3617582"/>
                  </a:lnTo>
                  <a:lnTo>
                    <a:pt x="8229333" y="3661956"/>
                  </a:lnTo>
                  <a:lnTo>
                    <a:pt x="8226209" y="3708184"/>
                  </a:lnTo>
                  <a:lnTo>
                    <a:pt x="8226209" y="5930544"/>
                  </a:lnTo>
                  <a:lnTo>
                    <a:pt x="8229333" y="5976785"/>
                  </a:lnTo>
                  <a:lnTo>
                    <a:pt x="8238439" y="6021146"/>
                  </a:lnTo>
                  <a:lnTo>
                    <a:pt x="8253095" y="6063246"/>
                  </a:lnTo>
                  <a:lnTo>
                    <a:pt x="8272907" y="6102655"/>
                  </a:lnTo>
                  <a:lnTo>
                    <a:pt x="8297456" y="6138977"/>
                  </a:lnTo>
                  <a:lnTo>
                    <a:pt x="8326336" y="6171781"/>
                  </a:lnTo>
                  <a:lnTo>
                    <a:pt x="8359140" y="6200673"/>
                  </a:lnTo>
                  <a:lnTo>
                    <a:pt x="8395449" y="6225222"/>
                  </a:lnTo>
                  <a:lnTo>
                    <a:pt x="8434845" y="6245047"/>
                  </a:lnTo>
                  <a:lnTo>
                    <a:pt x="8476932" y="6259703"/>
                  </a:lnTo>
                  <a:lnTo>
                    <a:pt x="8521294" y="6268809"/>
                  </a:lnTo>
                  <a:lnTo>
                    <a:pt x="8567522" y="6271933"/>
                  </a:lnTo>
                  <a:lnTo>
                    <a:pt x="11999608" y="6271933"/>
                  </a:lnTo>
                  <a:lnTo>
                    <a:pt x="12045836" y="6268809"/>
                  </a:lnTo>
                  <a:lnTo>
                    <a:pt x="12090197" y="6259703"/>
                  </a:lnTo>
                  <a:lnTo>
                    <a:pt x="12132285" y="6245047"/>
                  </a:lnTo>
                  <a:lnTo>
                    <a:pt x="12171680" y="6225222"/>
                  </a:lnTo>
                  <a:lnTo>
                    <a:pt x="12207989" y="6200673"/>
                  </a:lnTo>
                  <a:lnTo>
                    <a:pt x="12240781" y="6171781"/>
                  </a:lnTo>
                  <a:lnTo>
                    <a:pt x="12269673" y="6138977"/>
                  </a:lnTo>
                  <a:lnTo>
                    <a:pt x="12294222" y="6102655"/>
                  </a:lnTo>
                  <a:lnTo>
                    <a:pt x="12314034" y="6063246"/>
                  </a:lnTo>
                  <a:lnTo>
                    <a:pt x="12328690" y="6021146"/>
                  </a:lnTo>
                  <a:lnTo>
                    <a:pt x="12337783" y="5976785"/>
                  </a:lnTo>
                  <a:lnTo>
                    <a:pt x="12340908" y="5930544"/>
                  </a:lnTo>
                  <a:lnTo>
                    <a:pt x="12340908" y="3708184"/>
                  </a:lnTo>
                  <a:close/>
                </a:path>
                <a:path w="16454119" h="6272530">
                  <a:moveTo>
                    <a:pt x="16454019" y="341388"/>
                  </a:moveTo>
                  <a:lnTo>
                    <a:pt x="16450894" y="295160"/>
                  </a:lnTo>
                  <a:lnTo>
                    <a:pt x="16441801" y="250786"/>
                  </a:lnTo>
                  <a:lnTo>
                    <a:pt x="16427145" y="208686"/>
                  </a:lnTo>
                  <a:lnTo>
                    <a:pt x="16407333" y="169278"/>
                  </a:lnTo>
                  <a:lnTo>
                    <a:pt x="16382772" y="132969"/>
                  </a:lnTo>
                  <a:lnTo>
                    <a:pt x="16353892" y="100152"/>
                  </a:lnTo>
                  <a:lnTo>
                    <a:pt x="16321100" y="71272"/>
                  </a:lnTo>
                  <a:lnTo>
                    <a:pt x="16284791" y="46710"/>
                  </a:lnTo>
                  <a:lnTo>
                    <a:pt x="16245383" y="26898"/>
                  </a:lnTo>
                  <a:lnTo>
                    <a:pt x="16203308" y="12230"/>
                  </a:lnTo>
                  <a:lnTo>
                    <a:pt x="16158947" y="3136"/>
                  </a:lnTo>
                  <a:lnTo>
                    <a:pt x="16112719" y="0"/>
                  </a:lnTo>
                  <a:lnTo>
                    <a:pt x="12680633" y="0"/>
                  </a:lnTo>
                  <a:lnTo>
                    <a:pt x="12634405" y="3136"/>
                  </a:lnTo>
                  <a:lnTo>
                    <a:pt x="12590043" y="12230"/>
                  </a:lnTo>
                  <a:lnTo>
                    <a:pt x="12547956" y="26898"/>
                  </a:lnTo>
                  <a:lnTo>
                    <a:pt x="12508560" y="46710"/>
                  </a:lnTo>
                  <a:lnTo>
                    <a:pt x="12472251" y="71272"/>
                  </a:lnTo>
                  <a:lnTo>
                    <a:pt x="12439447" y="100152"/>
                  </a:lnTo>
                  <a:lnTo>
                    <a:pt x="12410567" y="132969"/>
                  </a:lnTo>
                  <a:lnTo>
                    <a:pt x="12386018" y="169278"/>
                  </a:lnTo>
                  <a:lnTo>
                    <a:pt x="12366206" y="208686"/>
                  </a:lnTo>
                  <a:lnTo>
                    <a:pt x="12351550" y="250786"/>
                  </a:lnTo>
                  <a:lnTo>
                    <a:pt x="12342444" y="295160"/>
                  </a:lnTo>
                  <a:lnTo>
                    <a:pt x="12339320" y="341388"/>
                  </a:lnTo>
                  <a:lnTo>
                    <a:pt x="12339320" y="2563749"/>
                  </a:lnTo>
                  <a:lnTo>
                    <a:pt x="12342444" y="2609977"/>
                  </a:lnTo>
                  <a:lnTo>
                    <a:pt x="12351550" y="2654350"/>
                  </a:lnTo>
                  <a:lnTo>
                    <a:pt x="12366206" y="2696451"/>
                  </a:lnTo>
                  <a:lnTo>
                    <a:pt x="12386018" y="2735859"/>
                  </a:lnTo>
                  <a:lnTo>
                    <a:pt x="12410567" y="2772168"/>
                  </a:lnTo>
                  <a:lnTo>
                    <a:pt x="12439447" y="2804985"/>
                  </a:lnTo>
                  <a:lnTo>
                    <a:pt x="12472251" y="2833865"/>
                  </a:lnTo>
                  <a:lnTo>
                    <a:pt x="12508560" y="2858427"/>
                  </a:lnTo>
                  <a:lnTo>
                    <a:pt x="12547956" y="2878239"/>
                  </a:lnTo>
                  <a:lnTo>
                    <a:pt x="12590043" y="2892907"/>
                  </a:lnTo>
                  <a:lnTo>
                    <a:pt x="12634405" y="2902000"/>
                  </a:lnTo>
                  <a:lnTo>
                    <a:pt x="12680633" y="2905125"/>
                  </a:lnTo>
                  <a:lnTo>
                    <a:pt x="16112719" y="2905125"/>
                  </a:lnTo>
                  <a:lnTo>
                    <a:pt x="16158947" y="2902000"/>
                  </a:lnTo>
                  <a:lnTo>
                    <a:pt x="16203308" y="2892907"/>
                  </a:lnTo>
                  <a:lnTo>
                    <a:pt x="16245383" y="2878239"/>
                  </a:lnTo>
                  <a:lnTo>
                    <a:pt x="16284791" y="2858427"/>
                  </a:lnTo>
                  <a:lnTo>
                    <a:pt x="16321100" y="2833865"/>
                  </a:lnTo>
                  <a:lnTo>
                    <a:pt x="16353892" y="2804985"/>
                  </a:lnTo>
                  <a:lnTo>
                    <a:pt x="16382772" y="2772168"/>
                  </a:lnTo>
                  <a:lnTo>
                    <a:pt x="16407333" y="2735859"/>
                  </a:lnTo>
                  <a:lnTo>
                    <a:pt x="16427145" y="2696451"/>
                  </a:lnTo>
                  <a:lnTo>
                    <a:pt x="16441801" y="2654350"/>
                  </a:lnTo>
                  <a:lnTo>
                    <a:pt x="16450894" y="2609977"/>
                  </a:lnTo>
                  <a:lnTo>
                    <a:pt x="16454019" y="2563749"/>
                  </a:lnTo>
                  <a:lnTo>
                    <a:pt x="16454019" y="341388"/>
                  </a:lnTo>
                  <a:close/>
                </a:path>
              </a:pathLst>
            </a:custGeom>
            <a:solidFill>
              <a:srgbClr val="990000"/>
            </a:solidFill>
          </p:spPr>
          <p:txBody>
            <a:bodyPr wrap="square" lIns="0" tIns="0" rIns="0" bIns="0" rtlCol="0"/>
            <a:lstStyle/>
            <a:p>
              <a:endParaRPr/>
            </a:p>
          </p:txBody>
        </p:sp>
        <p:pic>
          <p:nvPicPr>
            <p:cNvPr id="4" name="object 4"/>
            <p:cNvPicPr/>
            <p:nvPr/>
          </p:nvPicPr>
          <p:blipFill>
            <a:blip r:embed="rId2" cstate="print"/>
            <a:stretch>
              <a:fillRect/>
            </a:stretch>
          </p:blipFill>
          <p:spPr>
            <a:xfrm>
              <a:off x="1813747" y="4778297"/>
              <a:ext cx="2321176" cy="2321176"/>
            </a:xfrm>
            <a:prstGeom prst="rect">
              <a:avLst/>
            </a:prstGeom>
          </p:spPr>
        </p:pic>
        <p:sp>
          <p:nvSpPr>
            <p:cNvPr id="5" name="object 5"/>
            <p:cNvSpPr/>
            <p:nvPr/>
          </p:nvSpPr>
          <p:spPr>
            <a:xfrm>
              <a:off x="1511900" y="4476450"/>
              <a:ext cx="2925445" cy="2921000"/>
            </a:xfrm>
            <a:custGeom>
              <a:avLst/>
              <a:gdLst/>
              <a:ahLst/>
              <a:cxnLst/>
              <a:rect l="l" t="t" r="r" b="b"/>
              <a:pathLst>
                <a:path w="2925445" h="2921000">
                  <a:moveTo>
                    <a:pt x="1745446" y="25400"/>
                  </a:moveTo>
                  <a:lnTo>
                    <a:pt x="1179422" y="25400"/>
                  </a:lnTo>
                  <a:lnTo>
                    <a:pt x="1271987" y="0"/>
                  </a:lnTo>
                  <a:lnTo>
                    <a:pt x="1652881" y="0"/>
                  </a:lnTo>
                  <a:lnTo>
                    <a:pt x="1745446" y="25400"/>
                  </a:lnTo>
                  <a:close/>
                </a:path>
                <a:path w="2925445" h="2921000">
                  <a:moveTo>
                    <a:pt x="1745283" y="2895600"/>
                  </a:moveTo>
                  <a:lnTo>
                    <a:pt x="1179422" y="2895600"/>
                  </a:lnTo>
                  <a:lnTo>
                    <a:pt x="957316" y="2832100"/>
                  </a:lnTo>
                  <a:lnTo>
                    <a:pt x="914684" y="2806700"/>
                  </a:lnTo>
                  <a:lnTo>
                    <a:pt x="831403" y="2781300"/>
                  </a:lnTo>
                  <a:lnTo>
                    <a:pt x="790803" y="2755900"/>
                  </a:lnTo>
                  <a:lnTo>
                    <a:pt x="750928" y="2730500"/>
                  </a:lnTo>
                  <a:lnTo>
                    <a:pt x="711804" y="2705100"/>
                  </a:lnTo>
                  <a:lnTo>
                    <a:pt x="673453" y="2692400"/>
                  </a:lnTo>
                  <a:lnTo>
                    <a:pt x="635901" y="2667000"/>
                  </a:lnTo>
                  <a:lnTo>
                    <a:pt x="599172" y="2641600"/>
                  </a:lnTo>
                  <a:lnTo>
                    <a:pt x="563289" y="2603500"/>
                  </a:lnTo>
                  <a:lnTo>
                    <a:pt x="528278" y="2578100"/>
                  </a:lnTo>
                  <a:lnTo>
                    <a:pt x="494162" y="2552700"/>
                  </a:lnTo>
                  <a:lnTo>
                    <a:pt x="460965" y="2514600"/>
                  </a:lnTo>
                  <a:lnTo>
                    <a:pt x="428712" y="2489200"/>
                  </a:lnTo>
                  <a:lnTo>
                    <a:pt x="397427" y="2451100"/>
                  </a:lnTo>
                  <a:lnTo>
                    <a:pt x="367135" y="2425700"/>
                  </a:lnTo>
                  <a:lnTo>
                    <a:pt x="337859" y="2387600"/>
                  </a:lnTo>
                  <a:lnTo>
                    <a:pt x="309623" y="2349500"/>
                  </a:lnTo>
                  <a:lnTo>
                    <a:pt x="282453" y="2324100"/>
                  </a:lnTo>
                  <a:lnTo>
                    <a:pt x="256372" y="2286000"/>
                  </a:lnTo>
                  <a:lnTo>
                    <a:pt x="231404" y="2247900"/>
                  </a:lnTo>
                  <a:lnTo>
                    <a:pt x="207574" y="2209800"/>
                  </a:lnTo>
                  <a:lnTo>
                    <a:pt x="184905" y="2171700"/>
                  </a:lnTo>
                  <a:lnTo>
                    <a:pt x="163423" y="2133600"/>
                  </a:lnTo>
                  <a:lnTo>
                    <a:pt x="143151" y="2082800"/>
                  </a:lnTo>
                  <a:lnTo>
                    <a:pt x="124114" y="2044700"/>
                  </a:lnTo>
                  <a:lnTo>
                    <a:pt x="106335" y="2006600"/>
                  </a:lnTo>
                  <a:lnTo>
                    <a:pt x="89840" y="1955800"/>
                  </a:lnTo>
                  <a:lnTo>
                    <a:pt x="74652" y="1917700"/>
                  </a:lnTo>
                  <a:lnTo>
                    <a:pt x="60795" y="1879600"/>
                  </a:lnTo>
                  <a:lnTo>
                    <a:pt x="48294" y="1828800"/>
                  </a:lnTo>
                  <a:lnTo>
                    <a:pt x="37173" y="1790700"/>
                  </a:lnTo>
                  <a:lnTo>
                    <a:pt x="27456" y="1739900"/>
                  </a:lnTo>
                  <a:lnTo>
                    <a:pt x="19167" y="1689100"/>
                  </a:lnTo>
                  <a:lnTo>
                    <a:pt x="12332" y="1651000"/>
                  </a:lnTo>
                  <a:lnTo>
                    <a:pt x="6973" y="1600200"/>
                  </a:lnTo>
                  <a:lnTo>
                    <a:pt x="3115" y="1549400"/>
                  </a:lnTo>
                  <a:lnTo>
                    <a:pt x="782" y="1498600"/>
                  </a:lnTo>
                  <a:lnTo>
                    <a:pt x="0" y="1460500"/>
                  </a:lnTo>
                  <a:lnTo>
                    <a:pt x="782" y="1409700"/>
                  </a:lnTo>
                  <a:lnTo>
                    <a:pt x="3115" y="1358900"/>
                  </a:lnTo>
                  <a:lnTo>
                    <a:pt x="6973" y="1308100"/>
                  </a:lnTo>
                  <a:lnTo>
                    <a:pt x="12332" y="1270000"/>
                  </a:lnTo>
                  <a:lnTo>
                    <a:pt x="19167" y="1219200"/>
                  </a:lnTo>
                  <a:lnTo>
                    <a:pt x="27456" y="1168400"/>
                  </a:lnTo>
                  <a:lnTo>
                    <a:pt x="37173" y="1130300"/>
                  </a:lnTo>
                  <a:lnTo>
                    <a:pt x="48294" y="1079500"/>
                  </a:lnTo>
                  <a:lnTo>
                    <a:pt x="60795" y="1041400"/>
                  </a:lnTo>
                  <a:lnTo>
                    <a:pt x="74652" y="990600"/>
                  </a:lnTo>
                  <a:lnTo>
                    <a:pt x="89840" y="952500"/>
                  </a:lnTo>
                  <a:lnTo>
                    <a:pt x="106335" y="914400"/>
                  </a:lnTo>
                  <a:lnTo>
                    <a:pt x="124114" y="863600"/>
                  </a:lnTo>
                  <a:lnTo>
                    <a:pt x="143151" y="825500"/>
                  </a:lnTo>
                  <a:lnTo>
                    <a:pt x="163423" y="787400"/>
                  </a:lnTo>
                  <a:lnTo>
                    <a:pt x="184905" y="749300"/>
                  </a:lnTo>
                  <a:lnTo>
                    <a:pt x="207574" y="711200"/>
                  </a:lnTo>
                  <a:lnTo>
                    <a:pt x="231404" y="673100"/>
                  </a:lnTo>
                  <a:lnTo>
                    <a:pt x="256372" y="635000"/>
                  </a:lnTo>
                  <a:lnTo>
                    <a:pt x="282453" y="596900"/>
                  </a:lnTo>
                  <a:lnTo>
                    <a:pt x="309623" y="558800"/>
                  </a:lnTo>
                  <a:lnTo>
                    <a:pt x="337859" y="520700"/>
                  </a:lnTo>
                  <a:lnTo>
                    <a:pt x="367135" y="482600"/>
                  </a:lnTo>
                  <a:lnTo>
                    <a:pt x="397427" y="457200"/>
                  </a:lnTo>
                  <a:lnTo>
                    <a:pt x="428712" y="419100"/>
                  </a:lnTo>
                  <a:lnTo>
                    <a:pt x="460965" y="393700"/>
                  </a:lnTo>
                  <a:lnTo>
                    <a:pt x="494162" y="355600"/>
                  </a:lnTo>
                  <a:lnTo>
                    <a:pt x="528278" y="330200"/>
                  </a:lnTo>
                  <a:lnTo>
                    <a:pt x="563289" y="304800"/>
                  </a:lnTo>
                  <a:lnTo>
                    <a:pt x="599172" y="279400"/>
                  </a:lnTo>
                  <a:lnTo>
                    <a:pt x="635901" y="254000"/>
                  </a:lnTo>
                  <a:lnTo>
                    <a:pt x="673453" y="228600"/>
                  </a:lnTo>
                  <a:lnTo>
                    <a:pt x="711804" y="203200"/>
                  </a:lnTo>
                  <a:lnTo>
                    <a:pt x="750928" y="177800"/>
                  </a:lnTo>
                  <a:lnTo>
                    <a:pt x="790803" y="152400"/>
                  </a:lnTo>
                  <a:lnTo>
                    <a:pt x="831403" y="139700"/>
                  </a:lnTo>
                  <a:lnTo>
                    <a:pt x="872705" y="114300"/>
                  </a:lnTo>
                  <a:lnTo>
                    <a:pt x="957316" y="88900"/>
                  </a:lnTo>
                  <a:lnTo>
                    <a:pt x="1000576" y="63500"/>
                  </a:lnTo>
                  <a:lnTo>
                    <a:pt x="1133889" y="25400"/>
                  </a:lnTo>
                  <a:lnTo>
                    <a:pt x="1790980" y="25400"/>
                  </a:lnTo>
                  <a:lnTo>
                    <a:pt x="1924292" y="63500"/>
                  </a:lnTo>
                  <a:lnTo>
                    <a:pt x="1967553" y="88900"/>
                  </a:lnTo>
                  <a:lnTo>
                    <a:pt x="2052164" y="114300"/>
                  </a:lnTo>
                  <a:lnTo>
                    <a:pt x="2093465" y="139700"/>
                  </a:lnTo>
                  <a:lnTo>
                    <a:pt x="2134066" y="152400"/>
                  </a:lnTo>
                  <a:lnTo>
                    <a:pt x="2173940" y="177800"/>
                  </a:lnTo>
                  <a:lnTo>
                    <a:pt x="2213065" y="203200"/>
                  </a:lnTo>
                  <a:lnTo>
                    <a:pt x="2251415" y="228600"/>
                  </a:lnTo>
                  <a:lnTo>
                    <a:pt x="1414435" y="228600"/>
                  </a:lnTo>
                  <a:lnTo>
                    <a:pt x="1366898" y="241300"/>
                  </a:lnTo>
                  <a:lnTo>
                    <a:pt x="1273348" y="241300"/>
                  </a:lnTo>
                  <a:lnTo>
                    <a:pt x="1093302" y="292100"/>
                  </a:lnTo>
                  <a:lnTo>
                    <a:pt x="1007354" y="317500"/>
                  </a:lnTo>
                  <a:lnTo>
                    <a:pt x="965520" y="342900"/>
                  </a:lnTo>
                  <a:lnTo>
                    <a:pt x="924490" y="355600"/>
                  </a:lnTo>
                  <a:lnTo>
                    <a:pt x="884300" y="381000"/>
                  </a:lnTo>
                  <a:lnTo>
                    <a:pt x="844983" y="393700"/>
                  </a:lnTo>
                  <a:lnTo>
                    <a:pt x="806575" y="419100"/>
                  </a:lnTo>
                  <a:lnTo>
                    <a:pt x="769109" y="444500"/>
                  </a:lnTo>
                  <a:lnTo>
                    <a:pt x="732619" y="469900"/>
                  </a:lnTo>
                  <a:lnTo>
                    <a:pt x="697140" y="495300"/>
                  </a:lnTo>
                  <a:lnTo>
                    <a:pt x="662706" y="533400"/>
                  </a:lnTo>
                  <a:lnTo>
                    <a:pt x="629352" y="558800"/>
                  </a:lnTo>
                  <a:lnTo>
                    <a:pt x="597112" y="596900"/>
                  </a:lnTo>
                  <a:lnTo>
                    <a:pt x="566019" y="622300"/>
                  </a:lnTo>
                  <a:lnTo>
                    <a:pt x="536109" y="660400"/>
                  </a:lnTo>
                  <a:lnTo>
                    <a:pt x="507416" y="685800"/>
                  </a:lnTo>
                  <a:lnTo>
                    <a:pt x="479973" y="723900"/>
                  </a:lnTo>
                  <a:lnTo>
                    <a:pt x="453816" y="762000"/>
                  </a:lnTo>
                  <a:lnTo>
                    <a:pt x="428978" y="800100"/>
                  </a:lnTo>
                  <a:lnTo>
                    <a:pt x="405495" y="838200"/>
                  </a:lnTo>
                  <a:lnTo>
                    <a:pt x="383399" y="876300"/>
                  </a:lnTo>
                  <a:lnTo>
                    <a:pt x="362726" y="914400"/>
                  </a:lnTo>
                  <a:lnTo>
                    <a:pt x="343510" y="965200"/>
                  </a:lnTo>
                  <a:lnTo>
                    <a:pt x="325784" y="1003300"/>
                  </a:lnTo>
                  <a:lnTo>
                    <a:pt x="309584" y="1041400"/>
                  </a:lnTo>
                  <a:lnTo>
                    <a:pt x="294944" y="1092200"/>
                  </a:lnTo>
                  <a:lnTo>
                    <a:pt x="281897" y="1130300"/>
                  </a:lnTo>
                  <a:lnTo>
                    <a:pt x="270479" y="1181100"/>
                  </a:lnTo>
                  <a:lnTo>
                    <a:pt x="260723" y="1219200"/>
                  </a:lnTo>
                  <a:lnTo>
                    <a:pt x="252665" y="1270000"/>
                  </a:lnTo>
                  <a:lnTo>
                    <a:pt x="246337" y="1308100"/>
                  </a:lnTo>
                  <a:lnTo>
                    <a:pt x="241775" y="1358900"/>
                  </a:lnTo>
                  <a:lnTo>
                    <a:pt x="239012" y="1409700"/>
                  </a:lnTo>
                  <a:lnTo>
                    <a:pt x="238084" y="1460500"/>
                  </a:lnTo>
                  <a:lnTo>
                    <a:pt x="239012" y="1498600"/>
                  </a:lnTo>
                  <a:lnTo>
                    <a:pt x="241775" y="1549400"/>
                  </a:lnTo>
                  <a:lnTo>
                    <a:pt x="246337" y="1600200"/>
                  </a:lnTo>
                  <a:lnTo>
                    <a:pt x="252665" y="1651000"/>
                  </a:lnTo>
                  <a:lnTo>
                    <a:pt x="260723" y="1689100"/>
                  </a:lnTo>
                  <a:lnTo>
                    <a:pt x="270479" y="1739900"/>
                  </a:lnTo>
                  <a:lnTo>
                    <a:pt x="281897" y="1778000"/>
                  </a:lnTo>
                  <a:lnTo>
                    <a:pt x="294944" y="1828800"/>
                  </a:lnTo>
                  <a:lnTo>
                    <a:pt x="309584" y="1866900"/>
                  </a:lnTo>
                  <a:lnTo>
                    <a:pt x="325784" y="1905000"/>
                  </a:lnTo>
                  <a:lnTo>
                    <a:pt x="343510" y="1955800"/>
                  </a:lnTo>
                  <a:lnTo>
                    <a:pt x="362726" y="1993900"/>
                  </a:lnTo>
                  <a:lnTo>
                    <a:pt x="383399" y="2032000"/>
                  </a:lnTo>
                  <a:lnTo>
                    <a:pt x="405495" y="2070100"/>
                  </a:lnTo>
                  <a:lnTo>
                    <a:pt x="428978" y="2108200"/>
                  </a:lnTo>
                  <a:lnTo>
                    <a:pt x="453816" y="2146300"/>
                  </a:lnTo>
                  <a:lnTo>
                    <a:pt x="479973" y="2184400"/>
                  </a:lnTo>
                  <a:lnTo>
                    <a:pt x="507416" y="2222500"/>
                  </a:lnTo>
                  <a:lnTo>
                    <a:pt x="536109" y="2260600"/>
                  </a:lnTo>
                  <a:lnTo>
                    <a:pt x="566019" y="2286000"/>
                  </a:lnTo>
                  <a:lnTo>
                    <a:pt x="597112" y="2324100"/>
                  </a:lnTo>
                  <a:lnTo>
                    <a:pt x="629352" y="2349500"/>
                  </a:lnTo>
                  <a:lnTo>
                    <a:pt x="662706" y="2387600"/>
                  </a:lnTo>
                  <a:lnTo>
                    <a:pt x="697140" y="2413000"/>
                  </a:lnTo>
                  <a:lnTo>
                    <a:pt x="732619" y="2438400"/>
                  </a:lnTo>
                  <a:lnTo>
                    <a:pt x="769109" y="2463800"/>
                  </a:lnTo>
                  <a:lnTo>
                    <a:pt x="806575" y="2489200"/>
                  </a:lnTo>
                  <a:lnTo>
                    <a:pt x="844983" y="2514600"/>
                  </a:lnTo>
                  <a:lnTo>
                    <a:pt x="884300" y="2540000"/>
                  </a:lnTo>
                  <a:lnTo>
                    <a:pt x="924490" y="2552700"/>
                  </a:lnTo>
                  <a:lnTo>
                    <a:pt x="965520" y="2578100"/>
                  </a:lnTo>
                  <a:lnTo>
                    <a:pt x="1049960" y="2603500"/>
                  </a:lnTo>
                  <a:lnTo>
                    <a:pt x="1093302" y="2628900"/>
                  </a:lnTo>
                  <a:lnTo>
                    <a:pt x="1182058" y="2654300"/>
                  </a:lnTo>
                  <a:lnTo>
                    <a:pt x="1227403" y="2654300"/>
                  </a:lnTo>
                  <a:lnTo>
                    <a:pt x="1273348" y="2667000"/>
                  </a:lnTo>
                  <a:lnTo>
                    <a:pt x="1319858" y="2667000"/>
                  </a:lnTo>
                  <a:lnTo>
                    <a:pt x="1366898" y="2679700"/>
                  </a:lnTo>
                  <a:lnTo>
                    <a:pt x="2269934" y="2679700"/>
                  </a:lnTo>
                  <a:lnTo>
                    <a:pt x="2251156" y="2692400"/>
                  </a:lnTo>
                  <a:lnTo>
                    <a:pt x="2212805" y="2705100"/>
                  </a:lnTo>
                  <a:lnTo>
                    <a:pt x="2173680" y="2730500"/>
                  </a:lnTo>
                  <a:lnTo>
                    <a:pt x="2133808" y="2755900"/>
                  </a:lnTo>
                  <a:lnTo>
                    <a:pt x="2093211" y="2781300"/>
                  </a:lnTo>
                  <a:lnTo>
                    <a:pt x="2009941" y="2806700"/>
                  </a:lnTo>
                  <a:lnTo>
                    <a:pt x="1967318" y="2832100"/>
                  </a:lnTo>
                  <a:lnTo>
                    <a:pt x="1745283" y="2895600"/>
                  </a:lnTo>
                  <a:close/>
                </a:path>
                <a:path w="2925445" h="2921000">
                  <a:moveTo>
                    <a:pt x="2269934" y="2679700"/>
                  </a:moveTo>
                  <a:lnTo>
                    <a:pt x="1557970" y="2679700"/>
                  </a:lnTo>
                  <a:lnTo>
                    <a:pt x="1605010" y="2667000"/>
                  </a:lnTo>
                  <a:lnTo>
                    <a:pt x="1651520" y="2667000"/>
                  </a:lnTo>
                  <a:lnTo>
                    <a:pt x="1697465" y="2654300"/>
                  </a:lnTo>
                  <a:lnTo>
                    <a:pt x="1742811" y="2654300"/>
                  </a:lnTo>
                  <a:lnTo>
                    <a:pt x="1831567" y="2628900"/>
                  </a:lnTo>
                  <a:lnTo>
                    <a:pt x="1874909" y="2603500"/>
                  </a:lnTo>
                  <a:lnTo>
                    <a:pt x="1959349" y="2578100"/>
                  </a:lnTo>
                  <a:lnTo>
                    <a:pt x="2000378" y="2552700"/>
                  </a:lnTo>
                  <a:lnTo>
                    <a:pt x="2040568" y="2540000"/>
                  </a:lnTo>
                  <a:lnTo>
                    <a:pt x="2079885" y="2514600"/>
                  </a:lnTo>
                  <a:lnTo>
                    <a:pt x="2118294" y="2489200"/>
                  </a:lnTo>
                  <a:lnTo>
                    <a:pt x="2155760" y="2463800"/>
                  </a:lnTo>
                  <a:lnTo>
                    <a:pt x="2192250" y="2438400"/>
                  </a:lnTo>
                  <a:lnTo>
                    <a:pt x="2227728" y="2413000"/>
                  </a:lnTo>
                  <a:lnTo>
                    <a:pt x="2262162" y="2387600"/>
                  </a:lnTo>
                  <a:lnTo>
                    <a:pt x="2295516" y="2349500"/>
                  </a:lnTo>
                  <a:lnTo>
                    <a:pt x="2327757" y="2324100"/>
                  </a:lnTo>
                  <a:lnTo>
                    <a:pt x="2358849" y="2286000"/>
                  </a:lnTo>
                  <a:lnTo>
                    <a:pt x="2388759" y="2260600"/>
                  </a:lnTo>
                  <a:lnTo>
                    <a:pt x="2417453" y="2222500"/>
                  </a:lnTo>
                  <a:lnTo>
                    <a:pt x="2444895" y="2184400"/>
                  </a:lnTo>
                  <a:lnTo>
                    <a:pt x="2471052" y="2146300"/>
                  </a:lnTo>
                  <a:lnTo>
                    <a:pt x="2495890" y="2108200"/>
                  </a:lnTo>
                  <a:lnTo>
                    <a:pt x="2519374" y="2070100"/>
                  </a:lnTo>
                  <a:lnTo>
                    <a:pt x="2541469" y="2032000"/>
                  </a:lnTo>
                  <a:lnTo>
                    <a:pt x="2562142" y="1993900"/>
                  </a:lnTo>
                  <a:lnTo>
                    <a:pt x="2581359" y="1955800"/>
                  </a:lnTo>
                  <a:lnTo>
                    <a:pt x="2599084" y="1905000"/>
                  </a:lnTo>
                  <a:lnTo>
                    <a:pt x="2615284" y="1866900"/>
                  </a:lnTo>
                  <a:lnTo>
                    <a:pt x="2629925" y="1828800"/>
                  </a:lnTo>
                  <a:lnTo>
                    <a:pt x="2642971" y="1778000"/>
                  </a:lnTo>
                  <a:lnTo>
                    <a:pt x="2654389" y="1739900"/>
                  </a:lnTo>
                  <a:lnTo>
                    <a:pt x="2664145" y="1689100"/>
                  </a:lnTo>
                  <a:lnTo>
                    <a:pt x="2672204" y="1651000"/>
                  </a:lnTo>
                  <a:lnTo>
                    <a:pt x="2678531" y="1600200"/>
                  </a:lnTo>
                  <a:lnTo>
                    <a:pt x="2683094" y="1549400"/>
                  </a:lnTo>
                  <a:lnTo>
                    <a:pt x="2685856" y="1498600"/>
                  </a:lnTo>
                  <a:lnTo>
                    <a:pt x="2686784" y="1460500"/>
                  </a:lnTo>
                  <a:lnTo>
                    <a:pt x="2685856" y="1409700"/>
                  </a:lnTo>
                  <a:lnTo>
                    <a:pt x="2683094" y="1358900"/>
                  </a:lnTo>
                  <a:lnTo>
                    <a:pt x="2678531" y="1308100"/>
                  </a:lnTo>
                  <a:lnTo>
                    <a:pt x="2672204" y="1270000"/>
                  </a:lnTo>
                  <a:lnTo>
                    <a:pt x="2664145" y="1219200"/>
                  </a:lnTo>
                  <a:lnTo>
                    <a:pt x="2654389" y="1181100"/>
                  </a:lnTo>
                  <a:lnTo>
                    <a:pt x="2642971" y="1130300"/>
                  </a:lnTo>
                  <a:lnTo>
                    <a:pt x="2629925" y="1092200"/>
                  </a:lnTo>
                  <a:lnTo>
                    <a:pt x="2615284" y="1041400"/>
                  </a:lnTo>
                  <a:lnTo>
                    <a:pt x="2599084" y="1003300"/>
                  </a:lnTo>
                  <a:lnTo>
                    <a:pt x="2581359" y="965200"/>
                  </a:lnTo>
                  <a:lnTo>
                    <a:pt x="2562142" y="914400"/>
                  </a:lnTo>
                  <a:lnTo>
                    <a:pt x="2541469" y="876300"/>
                  </a:lnTo>
                  <a:lnTo>
                    <a:pt x="2519374" y="838200"/>
                  </a:lnTo>
                  <a:lnTo>
                    <a:pt x="2495890" y="800100"/>
                  </a:lnTo>
                  <a:lnTo>
                    <a:pt x="2471052" y="762000"/>
                  </a:lnTo>
                  <a:lnTo>
                    <a:pt x="2444895" y="723900"/>
                  </a:lnTo>
                  <a:lnTo>
                    <a:pt x="2417453" y="685800"/>
                  </a:lnTo>
                  <a:lnTo>
                    <a:pt x="2388759" y="660400"/>
                  </a:lnTo>
                  <a:lnTo>
                    <a:pt x="2358849" y="622300"/>
                  </a:lnTo>
                  <a:lnTo>
                    <a:pt x="2327757" y="596900"/>
                  </a:lnTo>
                  <a:lnTo>
                    <a:pt x="2295516" y="558800"/>
                  </a:lnTo>
                  <a:lnTo>
                    <a:pt x="2262162" y="533400"/>
                  </a:lnTo>
                  <a:lnTo>
                    <a:pt x="2227728" y="495300"/>
                  </a:lnTo>
                  <a:lnTo>
                    <a:pt x="2192250" y="469900"/>
                  </a:lnTo>
                  <a:lnTo>
                    <a:pt x="2155760" y="444500"/>
                  </a:lnTo>
                  <a:lnTo>
                    <a:pt x="2118294" y="419100"/>
                  </a:lnTo>
                  <a:lnTo>
                    <a:pt x="2079885" y="393700"/>
                  </a:lnTo>
                  <a:lnTo>
                    <a:pt x="2040568" y="381000"/>
                  </a:lnTo>
                  <a:lnTo>
                    <a:pt x="2000378" y="355600"/>
                  </a:lnTo>
                  <a:lnTo>
                    <a:pt x="1959349" y="342900"/>
                  </a:lnTo>
                  <a:lnTo>
                    <a:pt x="1917514" y="317500"/>
                  </a:lnTo>
                  <a:lnTo>
                    <a:pt x="1831567" y="292100"/>
                  </a:lnTo>
                  <a:lnTo>
                    <a:pt x="1651520" y="241300"/>
                  </a:lnTo>
                  <a:lnTo>
                    <a:pt x="1557970" y="241300"/>
                  </a:lnTo>
                  <a:lnTo>
                    <a:pt x="1510433" y="228600"/>
                  </a:lnTo>
                  <a:lnTo>
                    <a:pt x="2251415" y="228600"/>
                  </a:lnTo>
                  <a:lnTo>
                    <a:pt x="2288967" y="254000"/>
                  </a:lnTo>
                  <a:lnTo>
                    <a:pt x="2325697" y="279400"/>
                  </a:lnTo>
                  <a:lnTo>
                    <a:pt x="2361579" y="304800"/>
                  </a:lnTo>
                  <a:lnTo>
                    <a:pt x="2396591" y="330200"/>
                  </a:lnTo>
                  <a:lnTo>
                    <a:pt x="2430707" y="355600"/>
                  </a:lnTo>
                  <a:lnTo>
                    <a:pt x="2463903" y="393700"/>
                  </a:lnTo>
                  <a:lnTo>
                    <a:pt x="2496156" y="419100"/>
                  </a:lnTo>
                  <a:lnTo>
                    <a:pt x="2527441" y="457200"/>
                  </a:lnTo>
                  <a:lnTo>
                    <a:pt x="2557734" y="482600"/>
                  </a:lnTo>
                  <a:lnTo>
                    <a:pt x="2587010" y="520700"/>
                  </a:lnTo>
                  <a:lnTo>
                    <a:pt x="2615245" y="558800"/>
                  </a:lnTo>
                  <a:lnTo>
                    <a:pt x="2642415" y="596900"/>
                  </a:lnTo>
                  <a:lnTo>
                    <a:pt x="2668497" y="635000"/>
                  </a:lnTo>
                  <a:lnTo>
                    <a:pt x="2693465" y="673100"/>
                  </a:lnTo>
                  <a:lnTo>
                    <a:pt x="2717295" y="711200"/>
                  </a:lnTo>
                  <a:lnTo>
                    <a:pt x="2739963" y="749300"/>
                  </a:lnTo>
                  <a:lnTo>
                    <a:pt x="2761445" y="787400"/>
                  </a:lnTo>
                  <a:lnTo>
                    <a:pt x="2781717" y="825500"/>
                  </a:lnTo>
                  <a:lnTo>
                    <a:pt x="2800755" y="863600"/>
                  </a:lnTo>
                  <a:lnTo>
                    <a:pt x="2818533" y="914400"/>
                  </a:lnTo>
                  <a:lnTo>
                    <a:pt x="2835029" y="952500"/>
                  </a:lnTo>
                  <a:lnTo>
                    <a:pt x="2850217" y="990600"/>
                  </a:lnTo>
                  <a:lnTo>
                    <a:pt x="2864074" y="1041400"/>
                  </a:lnTo>
                  <a:lnTo>
                    <a:pt x="2876575" y="1079500"/>
                  </a:lnTo>
                  <a:lnTo>
                    <a:pt x="2887696" y="1130300"/>
                  </a:lnTo>
                  <a:lnTo>
                    <a:pt x="2897413" y="1168400"/>
                  </a:lnTo>
                  <a:lnTo>
                    <a:pt x="2905701" y="1219200"/>
                  </a:lnTo>
                  <a:lnTo>
                    <a:pt x="2912537" y="1270000"/>
                  </a:lnTo>
                  <a:lnTo>
                    <a:pt x="2917896" y="1308100"/>
                  </a:lnTo>
                  <a:lnTo>
                    <a:pt x="2921754" y="1358900"/>
                  </a:lnTo>
                  <a:lnTo>
                    <a:pt x="2924086" y="1409700"/>
                  </a:lnTo>
                  <a:lnTo>
                    <a:pt x="2924869" y="1460500"/>
                  </a:lnTo>
                  <a:lnTo>
                    <a:pt x="2924085" y="1498600"/>
                  </a:lnTo>
                  <a:lnTo>
                    <a:pt x="2921751" y="1549400"/>
                  </a:lnTo>
                  <a:lnTo>
                    <a:pt x="2917890" y="1600200"/>
                  </a:lnTo>
                  <a:lnTo>
                    <a:pt x="2912527" y="1651000"/>
                  </a:lnTo>
                  <a:lnTo>
                    <a:pt x="2905685" y="1689100"/>
                  </a:lnTo>
                  <a:lnTo>
                    <a:pt x="2897390" y="1739900"/>
                  </a:lnTo>
                  <a:lnTo>
                    <a:pt x="2887666" y="1790700"/>
                  </a:lnTo>
                  <a:lnTo>
                    <a:pt x="2876537" y="1828800"/>
                  </a:lnTo>
                  <a:lnTo>
                    <a:pt x="2864027" y="1879600"/>
                  </a:lnTo>
                  <a:lnTo>
                    <a:pt x="2850161" y="1917700"/>
                  </a:lnTo>
                  <a:lnTo>
                    <a:pt x="2834962" y="1955800"/>
                  </a:lnTo>
                  <a:lnTo>
                    <a:pt x="2818456" y="2006600"/>
                  </a:lnTo>
                  <a:lnTo>
                    <a:pt x="2800667" y="2044700"/>
                  </a:lnTo>
                  <a:lnTo>
                    <a:pt x="2781618" y="2082800"/>
                  </a:lnTo>
                  <a:lnTo>
                    <a:pt x="2761335" y="2133600"/>
                  </a:lnTo>
                  <a:lnTo>
                    <a:pt x="2739841" y="2171700"/>
                  </a:lnTo>
                  <a:lnTo>
                    <a:pt x="2717161" y="2209800"/>
                  </a:lnTo>
                  <a:lnTo>
                    <a:pt x="2693319" y="2247900"/>
                  </a:lnTo>
                  <a:lnTo>
                    <a:pt x="2668340" y="2286000"/>
                  </a:lnTo>
                  <a:lnTo>
                    <a:pt x="2642247" y="2324100"/>
                  </a:lnTo>
                  <a:lnTo>
                    <a:pt x="2615065" y="2349500"/>
                  </a:lnTo>
                  <a:lnTo>
                    <a:pt x="2586819" y="2387600"/>
                  </a:lnTo>
                  <a:lnTo>
                    <a:pt x="2557533" y="2425700"/>
                  </a:lnTo>
                  <a:lnTo>
                    <a:pt x="2527231" y="2463800"/>
                  </a:lnTo>
                  <a:lnTo>
                    <a:pt x="2495937" y="2489200"/>
                  </a:lnTo>
                  <a:lnTo>
                    <a:pt x="2463676" y="2527300"/>
                  </a:lnTo>
                  <a:lnTo>
                    <a:pt x="2430471" y="2552700"/>
                  </a:lnTo>
                  <a:lnTo>
                    <a:pt x="2396348" y="2578100"/>
                  </a:lnTo>
                  <a:lnTo>
                    <a:pt x="2361331" y="2603500"/>
                  </a:lnTo>
                  <a:lnTo>
                    <a:pt x="2325444" y="2641600"/>
                  </a:lnTo>
                  <a:lnTo>
                    <a:pt x="2288711" y="2667000"/>
                  </a:lnTo>
                  <a:lnTo>
                    <a:pt x="2269934" y="2679700"/>
                  </a:lnTo>
                  <a:close/>
                </a:path>
                <a:path w="2925445" h="2921000">
                  <a:moveTo>
                    <a:pt x="1652762" y="2908300"/>
                  </a:moveTo>
                  <a:lnTo>
                    <a:pt x="1271987" y="2908300"/>
                  </a:lnTo>
                  <a:lnTo>
                    <a:pt x="1225463" y="2895600"/>
                  </a:lnTo>
                  <a:lnTo>
                    <a:pt x="1699263" y="2895600"/>
                  </a:lnTo>
                  <a:lnTo>
                    <a:pt x="1652762" y="2908300"/>
                  </a:lnTo>
                  <a:close/>
                </a:path>
                <a:path w="2925445" h="2921000">
                  <a:moveTo>
                    <a:pt x="1558414" y="2921000"/>
                  </a:moveTo>
                  <a:lnTo>
                    <a:pt x="1366389" y="2921000"/>
                  </a:lnTo>
                  <a:lnTo>
                    <a:pt x="1318971" y="2908300"/>
                  </a:lnTo>
                  <a:lnTo>
                    <a:pt x="1605804" y="2908300"/>
                  </a:lnTo>
                  <a:lnTo>
                    <a:pt x="1558414" y="2921000"/>
                  </a:lnTo>
                  <a:close/>
                </a:path>
              </a:pathLst>
            </a:custGeom>
            <a:solidFill>
              <a:srgbClr val="990000"/>
            </a:solidFill>
          </p:spPr>
          <p:txBody>
            <a:bodyPr wrap="square" lIns="0" tIns="0" rIns="0" bIns="0" rtlCol="0"/>
            <a:lstStyle/>
            <a:p>
              <a:endParaRPr/>
            </a:p>
          </p:txBody>
        </p:sp>
        <p:pic>
          <p:nvPicPr>
            <p:cNvPr id="6" name="object 6"/>
            <p:cNvPicPr/>
            <p:nvPr/>
          </p:nvPicPr>
          <p:blipFill>
            <a:blip r:embed="rId3" cstate="print"/>
            <a:stretch>
              <a:fillRect/>
            </a:stretch>
          </p:blipFill>
          <p:spPr>
            <a:xfrm>
              <a:off x="10039966" y="4778297"/>
              <a:ext cx="2321176" cy="2321176"/>
            </a:xfrm>
            <a:prstGeom prst="rect">
              <a:avLst/>
            </a:prstGeom>
          </p:spPr>
        </p:pic>
        <p:sp>
          <p:nvSpPr>
            <p:cNvPr id="7" name="object 7"/>
            <p:cNvSpPr/>
            <p:nvPr/>
          </p:nvSpPr>
          <p:spPr>
            <a:xfrm>
              <a:off x="9738120" y="4476450"/>
              <a:ext cx="2925445" cy="2921000"/>
            </a:xfrm>
            <a:custGeom>
              <a:avLst/>
              <a:gdLst/>
              <a:ahLst/>
              <a:cxnLst/>
              <a:rect l="l" t="t" r="r" b="b"/>
              <a:pathLst>
                <a:path w="2925445" h="2921000">
                  <a:moveTo>
                    <a:pt x="1745446" y="25400"/>
                  </a:moveTo>
                  <a:lnTo>
                    <a:pt x="1179422" y="25400"/>
                  </a:lnTo>
                  <a:lnTo>
                    <a:pt x="1271987" y="0"/>
                  </a:lnTo>
                  <a:lnTo>
                    <a:pt x="1652881" y="0"/>
                  </a:lnTo>
                  <a:lnTo>
                    <a:pt x="1745446" y="25400"/>
                  </a:lnTo>
                  <a:close/>
                </a:path>
                <a:path w="2925445" h="2921000">
                  <a:moveTo>
                    <a:pt x="1745283" y="2895600"/>
                  </a:moveTo>
                  <a:lnTo>
                    <a:pt x="1179422" y="2895600"/>
                  </a:lnTo>
                  <a:lnTo>
                    <a:pt x="957316" y="2832100"/>
                  </a:lnTo>
                  <a:lnTo>
                    <a:pt x="914684" y="2806700"/>
                  </a:lnTo>
                  <a:lnTo>
                    <a:pt x="831403" y="2781300"/>
                  </a:lnTo>
                  <a:lnTo>
                    <a:pt x="790803" y="2755900"/>
                  </a:lnTo>
                  <a:lnTo>
                    <a:pt x="750928" y="2730500"/>
                  </a:lnTo>
                  <a:lnTo>
                    <a:pt x="711804" y="2705100"/>
                  </a:lnTo>
                  <a:lnTo>
                    <a:pt x="673453" y="2692400"/>
                  </a:lnTo>
                  <a:lnTo>
                    <a:pt x="635901" y="2667000"/>
                  </a:lnTo>
                  <a:lnTo>
                    <a:pt x="599172" y="2641600"/>
                  </a:lnTo>
                  <a:lnTo>
                    <a:pt x="563289" y="2603500"/>
                  </a:lnTo>
                  <a:lnTo>
                    <a:pt x="528278" y="2578100"/>
                  </a:lnTo>
                  <a:lnTo>
                    <a:pt x="494162" y="2552700"/>
                  </a:lnTo>
                  <a:lnTo>
                    <a:pt x="460965" y="2514600"/>
                  </a:lnTo>
                  <a:lnTo>
                    <a:pt x="428712" y="2489200"/>
                  </a:lnTo>
                  <a:lnTo>
                    <a:pt x="397427" y="2451100"/>
                  </a:lnTo>
                  <a:lnTo>
                    <a:pt x="367135" y="2425700"/>
                  </a:lnTo>
                  <a:lnTo>
                    <a:pt x="337859" y="2387600"/>
                  </a:lnTo>
                  <a:lnTo>
                    <a:pt x="309623" y="2349500"/>
                  </a:lnTo>
                  <a:lnTo>
                    <a:pt x="282453" y="2324100"/>
                  </a:lnTo>
                  <a:lnTo>
                    <a:pt x="256372" y="2286000"/>
                  </a:lnTo>
                  <a:lnTo>
                    <a:pt x="231404" y="2247900"/>
                  </a:lnTo>
                  <a:lnTo>
                    <a:pt x="207574" y="2209800"/>
                  </a:lnTo>
                  <a:lnTo>
                    <a:pt x="184905" y="2171700"/>
                  </a:lnTo>
                  <a:lnTo>
                    <a:pt x="163423" y="2133600"/>
                  </a:lnTo>
                  <a:lnTo>
                    <a:pt x="143151" y="2082800"/>
                  </a:lnTo>
                  <a:lnTo>
                    <a:pt x="124114" y="2044700"/>
                  </a:lnTo>
                  <a:lnTo>
                    <a:pt x="106335" y="2006600"/>
                  </a:lnTo>
                  <a:lnTo>
                    <a:pt x="89840" y="1955800"/>
                  </a:lnTo>
                  <a:lnTo>
                    <a:pt x="74652" y="1917700"/>
                  </a:lnTo>
                  <a:lnTo>
                    <a:pt x="60795" y="1879600"/>
                  </a:lnTo>
                  <a:lnTo>
                    <a:pt x="48294" y="1828800"/>
                  </a:lnTo>
                  <a:lnTo>
                    <a:pt x="37173" y="1790700"/>
                  </a:lnTo>
                  <a:lnTo>
                    <a:pt x="27456" y="1739900"/>
                  </a:lnTo>
                  <a:lnTo>
                    <a:pt x="19167" y="1689100"/>
                  </a:lnTo>
                  <a:lnTo>
                    <a:pt x="12332" y="1651000"/>
                  </a:lnTo>
                  <a:lnTo>
                    <a:pt x="6973" y="1600200"/>
                  </a:lnTo>
                  <a:lnTo>
                    <a:pt x="3115" y="1549400"/>
                  </a:lnTo>
                  <a:lnTo>
                    <a:pt x="782" y="1498600"/>
                  </a:lnTo>
                  <a:lnTo>
                    <a:pt x="0" y="1460500"/>
                  </a:lnTo>
                  <a:lnTo>
                    <a:pt x="782" y="1409700"/>
                  </a:lnTo>
                  <a:lnTo>
                    <a:pt x="3115" y="1358900"/>
                  </a:lnTo>
                  <a:lnTo>
                    <a:pt x="6973" y="1308100"/>
                  </a:lnTo>
                  <a:lnTo>
                    <a:pt x="12332" y="1270000"/>
                  </a:lnTo>
                  <a:lnTo>
                    <a:pt x="19167" y="1219200"/>
                  </a:lnTo>
                  <a:lnTo>
                    <a:pt x="27456" y="1168400"/>
                  </a:lnTo>
                  <a:lnTo>
                    <a:pt x="37173" y="1130300"/>
                  </a:lnTo>
                  <a:lnTo>
                    <a:pt x="48294" y="1079500"/>
                  </a:lnTo>
                  <a:lnTo>
                    <a:pt x="60795" y="1041400"/>
                  </a:lnTo>
                  <a:lnTo>
                    <a:pt x="74652" y="990600"/>
                  </a:lnTo>
                  <a:lnTo>
                    <a:pt x="89840" y="952500"/>
                  </a:lnTo>
                  <a:lnTo>
                    <a:pt x="106335" y="914400"/>
                  </a:lnTo>
                  <a:lnTo>
                    <a:pt x="124114" y="863600"/>
                  </a:lnTo>
                  <a:lnTo>
                    <a:pt x="143151" y="825500"/>
                  </a:lnTo>
                  <a:lnTo>
                    <a:pt x="163423" y="787400"/>
                  </a:lnTo>
                  <a:lnTo>
                    <a:pt x="184905" y="749300"/>
                  </a:lnTo>
                  <a:lnTo>
                    <a:pt x="207574" y="711200"/>
                  </a:lnTo>
                  <a:lnTo>
                    <a:pt x="231404" y="673100"/>
                  </a:lnTo>
                  <a:lnTo>
                    <a:pt x="256372" y="635000"/>
                  </a:lnTo>
                  <a:lnTo>
                    <a:pt x="282453" y="596900"/>
                  </a:lnTo>
                  <a:lnTo>
                    <a:pt x="309623" y="558800"/>
                  </a:lnTo>
                  <a:lnTo>
                    <a:pt x="337859" y="520700"/>
                  </a:lnTo>
                  <a:lnTo>
                    <a:pt x="367135" y="482600"/>
                  </a:lnTo>
                  <a:lnTo>
                    <a:pt x="397427" y="457200"/>
                  </a:lnTo>
                  <a:lnTo>
                    <a:pt x="428712" y="419100"/>
                  </a:lnTo>
                  <a:lnTo>
                    <a:pt x="460965" y="393700"/>
                  </a:lnTo>
                  <a:lnTo>
                    <a:pt x="494162" y="355600"/>
                  </a:lnTo>
                  <a:lnTo>
                    <a:pt x="528278" y="330200"/>
                  </a:lnTo>
                  <a:lnTo>
                    <a:pt x="563289" y="304800"/>
                  </a:lnTo>
                  <a:lnTo>
                    <a:pt x="599172" y="279400"/>
                  </a:lnTo>
                  <a:lnTo>
                    <a:pt x="635901" y="254000"/>
                  </a:lnTo>
                  <a:lnTo>
                    <a:pt x="673453" y="228600"/>
                  </a:lnTo>
                  <a:lnTo>
                    <a:pt x="711804" y="203200"/>
                  </a:lnTo>
                  <a:lnTo>
                    <a:pt x="750928" y="177800"/>
                  </a:lnTo>
                  <a:lnTo>
                    <a:pt x="790803" y="152400"/>
                  </a:lnTo>
                  <a:lnTo>
                    <a:pt x="831403" y="139700"/>
                  </a:lnTo>
                  <a:lnTo>
                    <a:pt x="872705" y="114300"/>
                  </a:lnTo>
                  <a:lnTo>
                    <a:pt x="957316" y="88900"/>
                  </a:lnTo>
                  <a:lnTo>
                    <a:pt x="1000576" y="63500"/>
                  </a:lnTo>
                  <a:lnTo>
                    <a:pt x="1133889" y="25400"/>
                  </a:lnTo>
                  <a:lnTo>
                    <a:pt x="1790980" y="25400"/>
                  </a:lnTo>
                  <a:lnTo>
                    <a:pt x="1924292" y="63500"/>
                  </a:lnTo>
                  <a:lnTo>
                    <a:pt x="1967553" y="88900"/>
                  </a:lnTo>
                  <a:lnTo>
                    <a:pt x="2052164" y="114300"/>
                  </a:lnTo>
                  <a:lnTo>
                    <a:pt x="2093465" y="139700"/>
                  </a:lnTo>
                  <a:lnTo>
                    <a:pt x="2134066" y="152400"/>
                  </a:lnTo>
                  <a:lnTo>
                    <a:pt x="2173940" y="177800"/>
                  </a:lnTo>
                  <a:lnTo>
                    <a:pt x="2213065" y="203200"/>
                  </a:lnTo>
                  <a:lnTo>
                    <a:pt x="2251415" y="228600"/>
                  </a:lnTo>
                  <a:lnTo>
                    <a:pt x="1414435" y="228600"/>
                  </a:lnTo>
                  <a:lnTo>
                    <a:pt x="1366898" y="241300"/>
                  </a:lnTo>
                  <a:lnTo>
                    <a:pt x="1273348" y="241300"/>
                  </a:lnTo>
                  <a:lnTo>
                    <a:pt x="1093302" y="292100"/>
                  </a:lnTo>
                  <a:lnTo>
                    <a:pt x="1007354" y="317500"/>
                  </a:lnTo>
                  <a:lnTo>
                    <a:pt x="965520" y="342900"/>
                  </a:lnTo>
                  <a:lnTo>
                    <a:pt x="924490" y="355600"/>
                  </a:lnTo>
                  <a:lnTo>
                    <a:pt x="884300" y="381000"/>
                  </a:lnTo>
                  <a:lnTo>
                    <a:pt x="844983" y="393700"/>
                  </a:lnTo>
                  <a:lnTo>
                    <a:pt x="806575" y="419100"/>
                  </a:lnTo>
                  <a:lnTo>
                    <a:pt x="769109" y="444500"/>
                  </a:lnTo>
                  <a:lnTo>
                    <a:pt x="732619" y="469900"/>
                  </a:lnTo>
                  <a:lnTo>
                    <a:pt x="697140" y="495300"/>
                  </a:lnTo>
                  <a:lnTo>
                    <a:pt x="662706" y="533400"/>
                  </a:lnTo>
                  <a:lnTo>
                    <a:pt x="629352" y="558800"/>
                  </a:lnTo>
                  <a:lnTo>
                    <a:pt x="597112" y="596900"/>
                  </a:lnTo>
                  <a:lnTo>
                    <a:pt x="566019" y="622300"/>
                  </a:lnTo>
                  <a:lnTo>
                    <a:pt x="536109" y="660400"/>
                  </a:lnTo>
                  <a:lnTo>
                    <a:pt x="507416" y="685800"/>
                  </a:lnTo>
                  <a:lnTo>
                    <a:pt x="479973" y="723900"/>
                  </a:lnTo>
                  <a:lnTo>
                    <a:pt x="453816" y="762000"/>
                  </a:lnTo>
                  <a:lnTo>
                    <a:pt x="428978" y="800100"/>
                  </a:lnTo>
                  <a:lnTo>
                    <a:pt x="405495" y="838200"/>
                  </a:lnTo>
                  <a:lnTo>
                    <a:pt x="383399" y="876300"/>
                  </a:lnTo>
                  <a:lnTo>
                    <a:pt x="362726" y="914400"/>
                  </a:lnTo>
                  <a:lnTo>
                    <a:pt x="343510" y="965200"/>
                  </a:lnTo>
                  <a:lnTo>
                    <a:pt x="325784" y="1003300"/>
                  </a:lnTo>
                  <a:lnTo>
                    <a:pt x="309584" y="1041400"/>
                  </a:lnTo>
                  <a:lnTo>
                    <a:pt x="294944" y="1092200"/>
                  </a:lnTo>
                  <a:lnTo>
                    <a:pt x="281897" y="1130300"/>
                  </a:lnTo>
                  <a:lnTo>
                    <a:pt x="270479" y="1181100"/>
                  </a:lnTo>
                  <a:lnTo>
                    <a:pt x="260723" y="1219200"/>
                  </a:lnTo>
                  <a:lnTo>
                    <a:pt x="252665" y="1270000"/>
                  </a:lnTo>
                  <a:lnTo>
                    <a:pt x="246337" y="1308100"/>
                  </a:lnTo>
                  <a:lnTo>
                    <a:pt x="241775" y="1358900"/>
                  </a:lnTo>
                  <a:lnTo>
                    <a:pt x="239012" y="1409700"/>
                  </a:lnTo>
                  <a:lnTo>
                    <a:pt x="238084" y="1460500"/>
                  </a:lnTo>
                  <a:lnTo>
                    <a:pt x="239012" y="1498600"/>
                  </a:lnTo>
                  <a:lnTo>
                    <a:pt x="241775" y="1549400"/>
                  </a:lnTo>
                  <a:lnTo>
                    <a:pt x="246337" y="1600200"/>
                  </a:lnTo>
                  <a:lnTo>
                    <a:pt x="252665" y="1651000"/>
                  </a:lnTo>
                  <a:lnTo>
                    <a:pt x="260723" y="1689100"/>
                  </a:lnTo>
                  <a:lnTo>
                    <a:pt x="270479" y="1739900"/>
                  </a:lnTo>
                  <a:lnTo>
                    <a:pt x="281897" y="1778000"/>
                  </a:lnTo>
                  <a:lnTo>
                    <a:pt x="294944" y="1828800"/>
                  </a:lnTo>
                  <a:lnTo>
                    <a:pt x="309584" y="1866900"/>
                  </a:lnTo>
                  <a:lnTo>
                    <a:pt x="325784" y="1905000"/>
                  </a:lnTo>
                  <a:lnTo>
                    <a:pt x="343510" y="1955800"/>
                  </a:lnTo>
                  <a:lnTo>
                    <a:pt x="362726" y="1993900"/>
                  </a:lnTo>
                  <a:lnTo>
                    <a:pt x="383399" y="2032000"/>
                  </a:lnTo>
                  <a:lnTo>
                    <a:pt x="405495" y="2070100"/>
                  </a:lnTo>
                  <a:lnTo>
                    <a:pt x="428978" y="2108200"/>
                  </a:lnTo>
                  <a:lnTo>
                    <a:pt x="453816" y="2146300"/>
                  </a:lnTo>
                  <a:lnTo>
                    <a:pt x="479973" y="2184400"/>
                  </a:lnTo>
                  <a:lnTo>
                    <a:pt x="507416" y="2222500"/>
                  </a:lnTo>
                  <a:lnTo>
                    <a:pt x="536109" y="2260600"/>
                  </a:lnTo>
                  <a:lnTo>
                    <a:pt x="566019" y="2286000"/>
                  </a:lnTo>
                  <a:lnTo>
                    <a:pt x="597112" y="2324100"/>
                  </a:lnTo>
                  <a:lnTo>
                    <a:pt x="629352" y="2349500"/>
                  </a:lnTo>
                  <a:lnTo>
                    <a:pt x="662706" y="2387600"/>
                  </a:lnTo>
                  <a:lnTo>
                    <a:pt x="697140" y="2413000"/>
                  </a:lnTo>
                  <a:lnTo>
                    <a:pt x="732619" y="2438400"/>
                  </a:lnTo>
                  <a:lnTo>
                    <a:pt x="769109" y="2463800"/>
                  </a:lnTo>
                  <a:lnTo>
                    <a:pt x="806575" y="2489200"/>
                  </a:lnTo>
                  <a:lnTo>
                    <a:pt x="844983" y="2514600"/>
                  </a:lnTo>
                  <a:lnTo>
                    <a:pt x="884300" y="2540000"/>
                  </a:lnTo>
                  <a:lnTo>
                    <a:pt x="924490" y="2552700"/>
                  </a:lnTo>
                  <a:lnTo>
                    <a:pt x="965520" y="2578100"/>
                  </a:lnTo>
                  <a:lnTo>
                    <a:pt x="1049960" y="2603500"/>
                  </a:lnTo>
                  <a:lnTo>
                    <a:pt x="1093302" y="2628900"/>
                  </a:lnTo>
                  <a:lnTo>
                    <a:pt x="1182058" y="2654300"/>
                  </a:lnTo>
                  <a:lnTo>
                    <a:pt x="1227403" y="2654300"/>
                  </a:lnTo>
                  <a:lnTo>
                    <a:pt x="1273348" y="2667000"/>
                  </a:lnTo>
                  <a:lnTo>
                    <a:pt x="1319858" y="2667000"/>
                  </a:lnTo>
                  <a:lnTo>
                    <a:pt x="1366898" y="2679700"/>
                  </a:lnTo>
                  <a:lnTo>
                    <a:pt x="2269934" y="2679700"/>
                  </a:lnTo>
                  <a:lnTo>
                    <a:pt x="2251156" y="2692400"/>
                  </a:lnTo>
                  <a:lnTo>
                    <a:pt x="2212805" y="2705100"/>
                  </a:lnTo>
                  <a:lnTo>
                    <a:pt x="2173680" y="2730500"/>
                  </a:lnTo>
                  <a:lnTo>
                    <a:pt x="2133808" y="2755900"/>
                  </a:lnTo>
                  <a:lnTo>
                    <a:pt x="2093211" y="2781300"/>
                  </a:lnTo>
                  <a:lnTo>
                    <a:pt x="2009941" y="2806700"/>
                  </a:lnTo>
                  <a:lnTo>
                    <a:pt x="1967318" y="2832100"/>
                  </a:lnTo>
                  <a:lnTo>
                    <a:pt x="1745283" y="2895600"/>
                  </a:lnTo>
                  <a:close/>
                </a:path>
                <a:path w="2925445" h="2921000">
                  <a:moveTo>
                    <a:pt x="2269934" y="2679700"/>
                  </a:moveTo>
                  <a:lnTo>
                    <a:pt x="1557970" y="2679700"/>
                  </a:lnTo>
                  <a:lnTo>
                    <a:pt x="1605010" y="2667000"/>
                  </a:lnTo>
                  <a:lnTo>
                    <a:pt x="1651520" y="2667000"/>
                  </a:lnTo>
                  <a:lnTo>
                    <a:pt x="1697465" y="2654300"/>
                  </a:lnTo>
                  <a:lnTo>
                    <a:pt x="1742811" y="2654300"/>
                  </a:lnTo>
                  <a:lnTo>
                    <a:pt x="1831567" y="2628900"/>
                  </a:lnTo>
                  <a:lnTo>
                    <a:pt x="1874909" y="2603500"/>
                  </a:lnTo>
                  <a:lnTo>
                    <a:pt x="1959349" y="2578100"/>
                  </a:lnTo>
                  <a:lnTo>
                    <a:pt x="2000378" y="2552700"/>
                  </a:lnTo>
                  <a:lnTo>
                    <a:pt x="2040568" y="2540000"/>
                  </a:lnTo>
                  <a:lnTo>
                    <a:pt x="2079885" y="2514600"/>
                  </a:lnTo>
                  <a:lnTo>
                    <a:pt x="2118294" y="2489200"/>
                  </a:lnTo>
                  <a:lnTo>
                    <a:pt x="2155760" y="2463800"/>
                  </a:lnTo>
                  <a:lnTo>
                    <a:pt x="2192250" y="2438400"/>
                  </a:lnTo>
                  <a:lnTo>
                    <a:pt x="2227728" y="2413000"/>
                  </a:lnTo>
                  <a:lnTo>
                    <a:pt x="2262162" y="2387600"/>
                  </a:lnTo>
                  <a:lnTo>
                    <a:pt x="2295516" y="2349500"/>
                  </a:lnTo>
                  <a:lnTo>
                    <a:pt x="2327757" y="2324100"/>
                  </a:lnTo>
                  <a:lnTo>
                    <a:pt x="2358849" y="2286000"/>
                  </a:lnTo>
                  <a:lnTo>
                    <a:pt x="2388759" y="2260600"/>
                  </a:lnTo>
                  <a:lnTo>
                    <a:pt x="2417453" y="2222500"/>
                  </a:lnTo>
                  <a:lnTo>
                    <a:pt x="2444895" y="2184400"/>
                  </a:lnTo>
                  <a:lnTo>
                    <a:pt x="2471052" y="2146300"/>
                  </a:lnTo>
                  <a:lnTo>
                    <a:pt x="2495890" y="2108200"/>
                  </a:lnTo>
                  <a:lnTo>
                    <a:pt x="2519374" y="2070100"/>
                  </a:lnTo>
                  <a:lnTo>
                    <a:pt x="2541469" y="2032000"/>
                  </a:lnTo>
                  <a:lnTo>
                    <a:pt x="2562142" y="1993900"/>
                  </a:lnTo>
                  <a:lnTo>
                    <a:pt x="2581359" y="1955800"/>
                  </a:lnTo>
                  <a:lnTo>
                    <a:pt x="2599084" y="1905000"/>
                  </a:lnTo>
                  <a:lnTo>
                    <a:pt x="2615284" y="1866900"/>
                  </a:lnTo>
                  <a:lnTo>
                    <a:pt x="2629925" y="1828800"/>
                  </a:lnTo>
                  <a:lnTo>
                    <a:pt x="2642971" y="1778000"/>
                  </a:lnTo>
                  <a:lnTo>
                    <a:pt x="2654389" y="1739900"/>
                  </a:lnTo>
                  <a:lnTo>
                    <a:pt x="2664145" y="1689100"/>
                  </a:lnTo>
                  <a:lnTo>
                    <a:pt x="2672204" y="1651000"/>
                  </a:lnTo>
                  <a:lnTo>
                    <a:pt x="2678531" y="1600200"/>
                  </a:lnTo>
                  <a:lnTo>
                    <a:pt x="2683094" y="1549400"/>
                  </a:lnTo>
                  <a:lnTo>
                    <a:pt x="2685856" y="1498600"/>
                  </a:lnTo>
                  <a:lnTo>
                    <a:pt x="2686784" y="1460500"/>
                  </a:lnTo>
                  <a:lnTo>
                    <a:pt x="2685856" y="1409700"/>
                  </a:lnTo>
                  <a:lnTo>
                    <a:pt x="2683094" y="1358900"/>
                  </a:lnTo>
                  <a:lnTo>
                    <a:pt x="2678531" y="1308100"/>
                  </a:lnTo>
                  <a:lnTo>
                    <a:pt x="2672204" y="1270000"/>
                  </a:lnTo>
                  <a:lnTo>
                    <a:pt x="2664145" y="1219200"/>
                  </a:lnTo>
                  <a:lnTo>
                    <a:pt x="2654389" y="1181100"/>
                  </a:lnTo>
                  <a:lnTo>
                    <a:pt x="2642971" y="1130300"/>
                  </a:lnTo>
                  <a:lnTo>
                    <a:pt x="2629925" y="1092200"/>
                  </a:lnTo>
                  <a:lnTo>
                    <a:pt x="2615284" y="1041400"/>
                  </a:lnTo>
                  <a:lnTo>
                    <a:pt x="2599084" y="1003300"/>
                  </a:lnTo>
                  <a:lnTo>
                    <a:pt x="2581359" y="965200"/>
                  </a:lnTo>
                  <a:lnTo>
                    <a:pt x="2562142" y="914400"/>
                  </a:lnTo>
                  <a:lnTo>
                    <a:pt x="2541469" y="876300"/>
                  </a:lnTo>
                  <a:lnTo>
                    <a:pt x="2519374" y="838200"/>
                  </a:lnTo>
                  <a:lnTo>
                    <a:pt x="2495890" y="800100"/>
                  </a:lnTo>
                  <a:lnTo>
                    <a:pt x="2471052" y="762000"/>
                  </a:lnTo>
                  <a:lnTo>
                    <a:pt x="2444895" y="723900"/>
                  </a:lnTo>
                  <a:lnTo>
                    <a:pt x="2417453" y="685800"/>
                  </a:lnTo>
                  <a:lnTo>
                    <a:pt x="2388759" y="660400"/>
                  </a:lnTo>
                  <a:lnTo>
                    <a:pt x="2358849" y="622300"/>
                  </a:lnTo>
                  <a:lnTo>
                    <a:pt x="2327757" y="596900"/>
                  </a:lnTo>
                  <a:lnTo>
                    <a:pt x="2295516" y="558800"/>
                  </a:lnTo>
                  <a:lnTo>
                    <a:pt x="2262162" y="533400"/>
                  </a:lnTo>
                  <a:lnTo>
                    <a:pt x="2227728" y="495300"/>
                  </a:lnTo>
                  <a:lnTo>
                    <a:pt x="2192250" y="469900"/>
                  </a:lnTo>
                  <a:lnTo>
                    <a:pt x="2155760" y="444500"/>
                  </a:lnTo>
                  <a:lnTo>
                    <a:pt x="2118294" y="419100"/>
                  </a:lnTo>
                  <a:lnTo>
                    <a:pt x="2079885" y="393700"/>
                  </a:lnTo>
                  <a:lnTo>
                    <a:pt x="2040568" y="381000"/>
                  </a:lnTo>
                  <a:lnTo>
                    <a:pt x="2000378" y="355600"/>
                  </a:lnTo>
                  <a:lnTo>
                    <a:pt x="1959349" y="342900"/>
                  </a:lnTo>
                  <a:lnTo>
                    <a:pt x="1917514" y="317500"/>
                  </a:lnTo>
                  <a:lnTo>
                    <a:pt x="1831567" y="292100"/>
                  </a:lnTo>
                  <a:lnTo>
                    <a:pt x="1651520" y="241300"/>
                  </a:lnTo>
                  <a:lnTo>
                    <a:pt x="1557970" y="241300"/>
                  </a:lnTo>
                  <a:lnTo>
                    <a:pt x="1510433" y="228600"/>
                  </a:lnTo>
                  <a:lnTo>
                    <a:pt x="2251415" y="228600"/>
                  </a:lnTo>
                  <a:lnTo>
                    <a:pt x="2288967" y="254000"/>
                  </a:lnTo>
                  <a:lnTo>
                    <a:pt x="2325697" y="279400"/>
                  </a:lnTo>
                  <a:lnTo>
                    <a:pt x="2361579" y="304800"/>
                  </a:lnTo>
                  <a:lnTo>
                    <a:pt x="2396591" y="330200"/>
                  </a:lnTo>
                  <a:lnTo>
                    <a:pt x="2430707" y="355600"/>
                  </a:lnTo>
                  <a:lnTo>
                    <a:pt x="2463903" y="393700"/>
                  </a:lnTo>
                  <a:lnTo>
                    <a:pt x="2496156" y="419100"/>
                  </a:lnTo>
                  <a:lnTo>
                    <a:pt x="2527441" y="457200"/>
                  </a:lnTo>
                  <a:lnTo>
                    <a:pt x="2557734" y="482600"/>
                  </a:lnTo>
                  <a:lnTo>
                    <a:pt x="2587010" y="520700"/>
                  </a:lnTo>
                  <a:lnTo>
                    <a:pt x="2615245" y="558800"/>
                  </a:lnTo>
                  <a:lnTo>
                    <a:pt x="2642415" y="596900"/>
                  </a:lnTo>
                  <a:lnTo>
                    <a:pt x="2668497" y="635000"/>
                  </a:lnTo>
                  <a:lnTo>
                    <a:pt x="2693465" y="673100"/>
                  </a:lnTo>
                  <a:lnTo>
                    <a:pt x="2717295" y="711200"/>
                  </a:lnTo>
                  <a:lnTo>
                    <a:pt x="2739963" y="749300"/>
                  </a:lnTo>
                  <a:lnTo>
                    <a:pt x="2761445" y="787400"/>
                  </a:lnTo>
                  <a:lnTo>
                    <a:pt x="2781717" y="825500"/>
                  </a:lnTo>
                  <a:lnTo>
                    <a:pt x="2800755" y="863600"/>
                  </a:lnTo>
                  <a:lnTo>
                    <a:pt x="2818533" y="914400"/>
                  </a:lnTo>
                  <a:lnTo>
                    <a:pt x="2835029" y="952500"/>
                  </a:lnTo>
                  <a:lnTo>
                    <a:pt x="2850217" y="990600"/>
                  </a:lnTo>
                  <a:lnTo>
                    <a:pt x="2864074" y="1041400"/>
                  </a:lnTo>
                  <a:lnTo>
                    <a:pt x="2876575" y="1079500"/>
                  </a:lnTo>
                  <a:lnTo>
                    <a:pt x="2887696" y="1130300"/>
                  </a:lnTo>
                  <a:lnTo>
                    <a:pt x="2897413" y="1168400"/>
                  </a:lnTo>
                  <a:lnTo>
                    <a:pt x="2905701" y="1219200"/>
                  </a:lnTo>
                  <a:lnTo>
                    <a:pt x="2912537" y="1270000"/>
                  </a:lnTo>
                  <a:lnTo>
                    <a:pt x="2917896" y="1308100"/>
                  </a:lnTo>
                  <a:lnTo>
                    <a:pt x="2921754" y="1358900"/>
                  </a:lnTo>
                  <a:lnTo>
                    <a:pt x="2924086" y="1409700"/>
                  </a:lnTo>
                  <a:lnTo>
                    <a:pt x="2924869" y="1460500"/>
                  </a:lnTo>
                  <a:lnTo>
                    <a:pt x="2924085" y="1498600"/>
                  </a:lnTo>
                  <a:lnTo>
                    <a:pt x="2921751" y="1549400"/>
                  </a:lnTo>
                  <a:lnTo>
                    <a:pt x="2917890" y="1600200"/>
                  </a:lnTo>
                  <a:lnTo>
                    <a:pt x="2912527" y="1651000"/>
                  </a:lnTo>
                  <a:lnTo>
                    <a:pt x="2905685" y="1689100"/>
                  </a:lnTo>
                  <a:lnTo>
                    <a:pt x="2897390" y="1739900"/>
                  </a:lnTo>
                  <a:lnTo>
                    <a:pt x="2887666" y="1790700"/>
                  </a:lnTo>
                  <a:lnTo>
                    <a:pt x="2876537" y="1828800"/>
                  </a:lnTo>
                  <a:lnTo>
                    <a:pt x="2864027" y="1879600"/>
                  </a:lnTo>
                  <a:lnTo>
                    <a:pt x="2850161" y="1917700"/>
                  </a:lnTo>
                  <a:lnTo>
                    <a:pt x="2834962" y="1955800"/>
                  </a:lnTo>
                  <a:lnTo>
                    <a:pt x="2818456" y="2006600"/>
                  </a:lnTo>
                  <a:lnTo>
                    <a:pt x="2800667" y="2044700"/>
                  </a:lnTo>
                  <a:lnTo>
                    <a:pt x="2781618" y="2082800"/>
                  </a:lnTo>
                  <a:lnTo>
                    <a:pt x="2761335" y="2133600"/>
                  </a:lnTo>
                  <a:lnTo>
                    <a:pt x="2739841" y="2171700"/>
                  </a:lnTo>
                  <a:lnTo>
                    <a:pt x="2717161" y="2209800"/>
                  </a:lnTo>
                  <a:lnTo>
                    <a:pt x="2693319" y="2247900"/>
                  </a:lnTo>
                  <a:lnTo>
                    <a:pt x="2668340" y="2286000"/>
                  </a:lnTo>
                  <a:lnTo>
                    <a:pt x="2642247" y="2324100"/>
                  </a:lnTo>
                  <a:lnTo>
                    <a:pt x="2615065" y="2349500"/>
                  </a:lnTo>
                  <a:lnTo>
                    <a:pt x="2586819" y="2387600"/>
                  </a:lnTo>
                  <a:lnTo>
                    <a:pt x="2557533" y="2425700"/>
                  </a:lnTo>
                  <a:lnTo>
                    <a:pt x="2527231" y="2463800"/>
                  </a:lnTo>
                  <a:lnTo>
                    <a:pt x="2495937" y="2489200"/>
                  </a:lnTo>
                  <a:lnTo>
                    <a:pt x="2463676" y="2527300"/>
                  </a:lnTo>
                  <a:lnTo>
                    <a:pt x="2430471" y="2552700"/>
                  </a:lnTo>
                  <a:lnTo>
                    <a:pt x="2396348" y="2578100"/>
                  </a:lnTo>
                  <a:lnTo>
                    <a:pt x="2361331" y="2603500"/>
                  </a:lnTo>
                  <a:lnTo>
                    <a:pt x="2325444" y="2641600"/>
                  </a:lnTo>
                  <a:lnTo>
                    <a:pt x="2288711" y="2667000"/>
                  </a:lnTo>
                  <a:lnTo>
                    <a:pt x="2269934" y="2679700"/>
                  </a:lnTo>
                  <a:close/>
                </a:path>
                <a:path w="2925445" h="2921000">
                  <a:moveTo>
                    <a:pt x="1652762" y="2908300"/>
                  </a:moveTo>
                  <a:lnTo>
                    <a:pt x="1271987" y="2908300"/>
                  </a:lnTo>
                  <a:lnTo>
                    <a:pt x="1225463" y="2895600"/>
                  </a:lnTo>
                  <a:lnTo>
                    <a:pt x="1699263" y="2895600"/>
                  </a:lnTo>
                  <a:lnTo>
                    <a:pt x="1652762" y="2908300"/>
                  </a:lnTo>
                  <a:close/>
                </a:path>
                <a:path w="2925445" h="2921000">
                  <a:moveTo>
                    <a:pt x="1558414" y="2921000"/>
                  </a:moveTo>
                  <a:lnTo>
                    <a:pt x="1366389" y="2921000"/>
                  </a:lnTo>
                  <a:lnTo>
                    <a:pt x="1318971" y="2908300"/>
                  </a:lnTo>
                  <a:lnTo>
                    <a:pt x="1605804" y="2908300"/>
                  </a:lnTo>
                  <a:lnTo>
                    <a:pt x="1558414" y="2921000"/>
                  </a:lnTo>
                  <a:close/>
                </a:path>
              </a:pathLst>
            </a:custGeom>
            <a:solidFill>
              <a:srgbClr val="990000"/>
            </a:solidFill>
          </p:spPr>
          <p:txBody>
            <a:bodyPr wrap="square" lIns="0" tIns="0" rIns="0" bIns="0" rtlCol="0"/>
            <a:lstStyle/>
            <a:p>
              <a:endParaRPr/>
            </a:p>
          </p:txBody>
        </p:sp>
        <p:pic>
          <p:nvPicPr>
            <p:cNvPr id="8" name="object 8"/>
            <p:cNvPicPr/>
            <p:nvPr/>
          </p:nvPicPr>
          <p:blipFill>
            <a:blip r:embed="rId4" cstate="print"/>
            <a:stretch>
              <a:fillRect/>
            </a:stretch>
          </p:blipFill>
          <p:spPr>
            <a:xfrm>
              <a:off x="5926857" y="1330548"/>
              <a:ext cx="2321176" cy="2321176"/>
            </a:xfrm>
            <a:prstGeom prst="rect">
              <a:avLst/>
            </a:prstGeom>
          </p:spPr>
        </p:pic>
        <p:sp>
          <p:nvSpPr>
            <p:cNvPr id="9" name="object 9"/>
            <p:cNvSpPr/>
            <p:nvPr/>
          </p:nvSpPr>
          <p:spPr>
            <a:xfrm>
              <a:off x="5625010" y="1028701"/>
              <a:ext cx="2925445" cy="2921000"/>
            </a:xfrm>
            <a:custGeom>
              <a:avLst/>
              <a:gdLst/>
              <a:ahLst/>
              <a:cxnLst/>
              <a:rect l="l" t="t" r="r" b="b"/>
              <a:pathLst>
                <a:path w="2925445" h="2921000">
                  <a:moveTo>
                    <a:pt x="1745446" y="25400"/>
                  </a:moveTo>
                  <a:lnTo>
                    <a:pt x="1179422" y="25400"/>
                  </a:lnTo>
                  <a:lnTo>
                    <a:pt x="1271987" y="0"/>
                  </a:lnTo>
                  <a:lnTo>
                    <a:pt x="1652881" y="0"/>
                  </a:lnTo>
                  <a:lnTo>
                    <a:pt x="1745446" y="25400"/>
                  </a:lnTo>
                  <a:close/>
                </a:path>
                <a:path w="2925445" h="2921000">
                  <a:moveTo>
                    <a:pt x="1745283" y="2895600"/>
                  </a:moveTo>
                  <a:lnTo>
                    <a:pt x="1179422" y="2895600"/>
                  </a:lnTo>
                  <a:lnTo>
                    <a:pt x="957316" y="2832100"/>
                  </a:lnTo>
                  <a:lnTo>
                    <a:pt x="914684" y="2806700"/>
                  </a:lnTo>
                  <a:lnTo>
                    <a:pt x="831403" y="2781300"/>
                  </a:lnTo>
                  <a:lnTo>
                    <a:pt x="790803" y="2755900"/>
                  </a:lnTo>
                  <a:lnTo>
                    <a:pt x="750928" y="2730500"/>
                  </a:lnTo>
                  <a:lnTo>
                    <a:pt x="711804" y="2705100"/>
                  </a:lnTo>
                  <a:lnTo>
                    <a:pt x="673453" y="2692400"/>
                  </a:lnTo>
                  <a:lnTo>
                    <a:pt x="635901" y="2667000"/>
                  </a:lnTo>
                  <a:lnTo>
                    <a:pt x="599172" y="2641600"/>
                  </a:lnTo>
                  <a:lnTo>
                    <a:pt x="563289" y="2603500"/>
                  </a:lnTo>
                  <a:lnTo>
                    <a:pt x="528278" y="2578100"/>
                  </a:lnTo>
                  <a:lnTo>
                    <a:pt x="494162" y="2552700"/>
                  </a:lnTo>
                  <a:lnTo>
                    <a:pt x="460965" y="2514600"/>
                  </a:lnTo>
                  <a:lnTo>
                    <a:pt x="428712" y="2489200"/>
                  </a:lnTo>
                  <a:lnTo>
                    <a:pt x="397427" y="2451100"/>
                  </a:lnTo>
                  <a:lnTo>
                    <a:pt x="367135" y="2425700"/>
                  </a:lnTo>
                  <a:lnTo>
                    <a:pt x="337859" y="2387600"/>
                  </a:lnTo>
                  <a:lnTo>
                    <a:pt x="309623" y="2349500"/>
                  </a:lnTo>
                  <a:lnTo>
                    <a:pt x="282453" y="2324100"/>
                  </a:lnTo>
                  <a:lnTo>
                    <a:pt x="256372" y="2286000"/>
                  </a:lnTo>
                  <a:lnTo>
                    <a:pt x="231404" y="2247900"/>
                  </a:lnTo>
                  <a:lnTo>
                    <a:pt x="207574" y="2209800"/>
                  </a:lnTo>
                  <a:lnTo>
                    <a:pt x="184905" y="2171700"/>
                  </a:lnTo>
                  <a:lnTo>
                    <a:pt x="163423" y="2133600"/>
                  </a:lnTo>
                  <a:lnTo>
                    <a:pt x="143151" y="2082800"/>
                  </a:lnTo>
                  <a:lnTo>
                    <a:pt x="124114" y="2044700"/>
                  </a:lnTo>
                  <a:lnTo>
                    <a:pt x="106335" y="2006600"/>
                  </a:lnTo>
                  <a:lnTo>
                    <a:pt x="89840" y="1955800"/>
                  </a:lnTo>
                  <a:lnTo>
                    <a:pt x="74652" y="1917700"/>
                  </a:lnTo>
                  <a:lnTo>
                    <a:pt x="60795" y="1879600"/>
                  </a:lnTo>
                  <a:lnTo>
                    <a:pt x="48294" y="1828800"/>
                  </a:lnTo>
                  <a:lnTo>
                    <a:pt x="37173" y="1790700"/>
                  </a:lnTo>
                  <a:lnTo>
                    <a:pt x="27456" y="1739900"/>
                  </a:lnTo>
                  <a:lnTo>
                    <a:pt x="19167" y="1689100"/>
                  </a:lnTo>
                  <a:lnTo>
                    <a:pt x="12332" y="1651000"/>
                  </a:lnTo>
                  <a:lnTo>
                    <a:pt x="6973" y="1600200"/>
                  </a:lnTo>
                  <a:lnTo>
                    <a:pt x="3115" y="1549400"/>
                  </a:lnTo>
                  <a:lnTo>
                    <a:pt x="782" y="1498600"/>
                  </a:lnTo>
                  <a:lnTo>
                    <a:pt x="0" y="1460500"/>
                  </a:lnTo>
                  <a:lnTo>
                    <a:pt x="782" y="1409700"/>
                  </a:lnTo>
                  <a:lnTo>
                    <a:pt x="3115" y="1358900"/>
                  </a:lnTo>
                  <a:lnTo>
                    <a:pt x="6973" y="1308100"/>
                  </a:lnTo>
                  <a:lnTo>
                    <a:pt x="12332" y="1270000"/>
                  </a:lnTo>
                  <a:lnTo>
                    <a:pt x="19167" y="1219200"/>
                  </a:lnTo>
                  <a:lnTo>
                    <a:pt x="27456" y="1168400"/>
                  </a:lnTo>
                  <a:lnTo>
                    <a:pt x="37173" y="1130300"/>
                  </a:lnTo>
                  <a:lnTo>
                    <a:pt x="48294" y="1079500"/>
                  </a:lnTo>
                  <a:lnTo>
                    <a:pt x="60795" y="1041400"/>
                  </a:lnTo>
                  <a:lnTo>
                    <a:pt x="74652" y="990600"/>
                  </a:lnTo>
                  <a:lnTo>
                    <a:pt x="89840" y="952500"/>
                  </a:lnTo>
                  <a:lnTo>
                    <a:pt x="106335" y="914400"/>
                  </a:lnTo>
                  <a:lnTo>
                    <a:pt x="124114" y="863600"/>
                  </a:lnTo>
                  <a:lnTo>
                    <a:pt x="143151" y="825500"/>
                  </a:lnTo>
                  <a:lnTo>
                    <a:pt x="163423" y="787400"/>
                  </a:lnTo>
                  <a:lnTo>
                    <a:pt x="184905" y="749300"/>
                  </a:lnTo>
                  <a:lnTo>
                    <a:pt x="207574" y="711200"/>
                  </a:lnTo>
                  <a:lnTo>
                    <a:pt x="231404" y="673100"/>
                  </a:lnTo>
                  <a:lnTo>
                    <a:pt x="256372" y="635000"/>
                  </a:lnTo>
                  <a:lnTo>
                    <a:pt x="282453" y="596900"/>
                  </a:lnTo>
                  <a:lnTo>
                    <a:pt x="309623" y="558800"/>
                  </a:lnTo>
                  <a:lnTo>
                    <a:pt x="337859" y="520700"/>
                  </a:lnTo>
                  <a:lnTo>
                    <a:pt x="367135" y="482600"/>
                  </a:lnTo>
                  <a:lnTo>
                    <a:pt x="397427" y="457200"/>
                  </a:lnTo>
                  <a:lnTo>
                    <a:pt x="428712" y="419100"/>
                  </a:lnTo>
                  <a:lnTo>
                    <a:pt x="460965" y="393700"/>
                  </a:lnTo>
                  <a:lnTo>
                    <a:pt x="494162" y="355600"/>
                  </a:lnTo>
                  <a:lnTo>
                    <a:pt x="528278" y="330200"/>
                  </a:lnTo>
                  <a:lnTo>
                    <a:pt x="563289" y="304800"/>
                  </a:lnTo>
                  <a:lnTo>
                    <a:pt x="599172" y="279400"/>
                  </a:lnTo>
                  <a:lnTo>
                    <a:pt x="635901" y="254000"/>
                  </a:lnTo>
                  <a:lnTo>
                    <a:pt x="673453" y="228600"/>
                  </a:lnTo>
                  <a:lnTo>
                    <a:pt x="711804" y="203200"/>
                  </a:lnTo>
                  <a:lnTo>
                    <a:pt x="750928" y="177800"/>
                  </a:lnTo>
                  <a:lnTo>
                    <a:pt x="790803" y="152400"/>
                  </a:lnTo>
                  <a:lnTo>
                    <a:pt x="831403" y="139700"/>
                  </a:lnTo>
                  <a:lnTo>
                    <a:pt x="872705" y="114300"/>
                  </a:lnTo>
                  <a:lnTo>
                    <a:pt x="957316" y="88900"/>
                  </a:lnTo>
                  <a:lnTo>
                    <a:pt x="1000576" y="63500"/>
                  </a:lnTo>
                  <a:lnTo>
                    <a:pt x="1133889" y="25400"/>
                  </a:lnTo>
                  <a:lnTo>
                    <a:pt x="1790980" y="25400"/>
                  </a:lnTo>
                  <a:lnTo>
                    <a:pt x="1924292" y="63500"/>
                  </a:lnTo>
                  <a:lnTo>
                    <a:pt x="1967553" y="88900"/>
                  </a:lnTo>
                  <a:lnTo>
                    <a:pt x="2052164" y="114300"/>
                  </a:lnTo>
                  <a:lnTo>
                    <a:pt x="2093465" y="139700"/>
                  </a:lnTo>
                  <a:lnTo>
                    <a:pt x="2134066" y="152400"/>
                  </a:lnTo>
                  <a:lnTo>
                    <a:pt x="2173940" y="177800"/>
                  </a:lnTo>
                  <a:lnTo>
                    <a:pt x="2213065" y="203200"/>
                  </a:lnTo>
                  <a:lnTo>
                    <a:pt x="2251415" y="228600"/>
                  </a:lnTo>
                  <a:lnTo>
                    <a:pt x="1414435" y="228600"/>
                  </a:lnTo>
                  <a:lnTo>
                    <a:pt x="1366898" y="241300"/>
                  </a:lnTo>
                  <a:lnTo>
                    <a:pt x="1273348" y="241300"/>
                  </a:lnTo>
                  <a:lnTo>
                    <a:pt x="1093302" y="292100"/>
                  </a:lnTo>
                  <a:lnTo>
                    <a:pt x="1007354" y="317500"/>
                  </a:lnTo>
                  <a:lnTo>
                    <a:pt x="965520" y="342900"/>
                  </a:lnTo>
                  <a:lnTo>
                    <a:pt x="924490" y="355600"/>
                  </a:lnTo>
                  <a:lnTo>
                    <a:pt x="884300" y="381000"/>
                  </a:lnTo>
                  <a:lnTo>
                    <a:pt x="844983" y="393700"/>
                  </a:lnTo>
                  <a:lnTo>
                    <a:pt x="806575" y="419100"/>
                  </a:lnTo>
                  <a:lnTo>
                    <a:pt x="769109" y="444500"/>
                  </a:lnTo>
                  <a:lnTo>
                    <a:pt x="732619" y="469900"/>
                  </a:lnTo>
                  <a:lnTo>
                    <a:pt x="697140" y="495300"/>
                  </a:lnTo>
                  <a:lnTo>
                    <a:pt x="662706" y="533400"/>
                  </a:lnTo>
                  <a:lnTo>
                    <a:pt x="629352" y="558800"/>
                  </a:lnTo>
                  <a:lnTo>
                    <a:pt x="597112" y="596900"/>
                  </a:lnTo>
                  <a:lnTo>
                    <a:pt x="566019" y="622300"/>
                  </a:lnTo>
                  <a:lnTo>
                    <a:pt x="536109" y="660400"/>
                  </a:lnTo>
                  <a:lnTo>
                    <a:pt x="507416" y="685800"/>
                  </a:lnTo>
                  <a:lnTo>
                    <a:pt x="479973" y="723900"/>
                  </a:lnTo>
                  <a:lnTo>
                    <a:pt x="453816" y="762000"/>
                  </a:lnTo>
                  <a:lnTo>
                    <a:pt x="428978" y="800100"/>
                  </a:lnTo>
                  <a:lnTo>
                    <a:pt x="405495" y="838200"/>
                  </a:lnTo>
                  <a:lnTo>
                    <a:pt x="383399" y="876300"/>
                  </a:lnTo>
                  <a:lnTo>
                    <a:pt x="362726" y="914400"/>
                  </a:lnTo>
                  <a:lnTo>
                    <a:pt x="343510" y="965200"/>
                  </a:lnTo>
                  <a:lnTo>
                    <a:pt x="325784" y="1003300"/>
                  </a:lnTo>
                  <a:lnTo>
                    <a:pt x="309584" y="1041400"/>
                  </a:lnTo>
                  <a:lnTo>
                    <a:pt x="294944" y="1092200"/>
                  </a:lnTo>
                  <a:lnTo>
                    <a:pt x="281897" y="1130300"/>
                  </a:lnTo>
                  <a:lnTo>
                    <a:pt x="270479" y="1181100"/>
                  </a:lnTo>
                  <a:lnTo>
                    <a:pt x="260723" y="1219200"/>
                  </a:lnTo>
                  <a:lnTo>
                    <a:pt x="252665" y="1270000"/>
                  </a:lnTo>
                  <a:lnTo>
                    <a:pt x="246337" y="1308100"/>
                  </a:lnTo>
                  <a:lnTo>
                    <a:pt x="241775" y="1358900"/>
                  </a:lnTo>
                  <a:lnTo>
                    <a:pt x="239012" y="1409700"/>
                  </a:lnTo>
                  <a:lnTo>
                    <a:pt x="238084" y="1460500"/>
                  </a:lnTo>
                  <a:lnTo>
                    <a:pt x="239012" y="1498600"/>
                  </a:lnTo>
                  <a:lnTo>
                    <a:pt x="241775" y="1549400"/>
                  </a:lnTo>
                  <a:lnTo>
                    <a:pt x="246337" y="1600200"/>
                  </a:lnTo>
                  <a:lnTo>
                    <a:pt x="252665" y="1651000"/>
                  </a:lnTo>
                  <a:lnTo>
                    <a:pt x="260723" y="1689100"/>
                  </a:lnTo>
                  <a:lnTo>
                    <a:pt x="270479" y="1739900"/>
                  </a:lnTo>
                  <a:lnTo>
                    <a:pt x="281897" y="1778000"/>
                  </a:lnTo>
                  <a:lnTo>
                    <a:pt x="294944" y="1828800"/>
                  </a:lnTo>
                  <a:lnTo>
                    <a:pt x="309584" y="1866900"/>
                  </a:lnTo>
                  <a:lnTo>
                    <a:pt x="325784" y="1905000"/>
                  </a:lnTo>
                  <a:lnTo>
                    <a:pt x="343510" y="1955800"/>
                  </a:lnTo>
                  <a:lnTo>
                    <a:pt x="362726" y="1993900"/>
                  </a:lnTo>
                  <a:lnTo>
                    <a:pt x="383399" y="2032000"/>
                  </a:lnTo>
                  <a:lnTo>
                    <a:pt x="405495" y="2070100"/>
                  </a:lnTo>
                  <a:lnTo>
                    <a:pt x="428978" y="2108200"/>
                  </a:lnTo>
                  <a:lnTo>
                    <a:pt x="453816" y="2146300"/>
                  </a:lnTo>
                  <a:lnTo>
                    <a:pt x="479973" y="2184400"/>
                  </a:lnTo>
                  <a:lnTo>
                    <a:pt x="507416" y="2222500"/>
                  </a:lnTo>
                  <a:lnTo>
                    <a:pt x="536109" y="2260600"/>
                  </a:lnTo>
                  <a:lnTo>
                    <a:pt x="566019" y="2286000"/>
                  </a:lnTo>
                  <a:lnTo>
                    <a:pt x="597112" y="2324100"/>
                  </a:lnTo>
                  <a:lnTo>
                    <a:pt x="629352" y="2349500"/>
                  </a:lnTo>
                  <a:lnTo>
                    <a:pt x="662706" y="2387600"/>
                  </a:lnTo>
                  <a:lnTo>
                    <a:pt x="697140" y="2413000"/>
                  </a:lnTo>
                  <a:lnTo>
                    <a:pt x="732619" y="2438400"/>
                  </a:lnTo>
                  <a:lnTo>
                    <a:pt x="769109" y="2463800"/>
                  </a:lnTo>
                  <a:lnTo>
                    <a:pt x="806575" y="2489200"/>
                  </a:lnTo>
                  <a:lnTo>
                    <a:pt x="844983" y="2514600"/>
                  </a:lnTo>
                  <a:lnTo>
                    <a:pt x="884300" y="2540000"/>
                  </a:lnTo>
                  <a:lnTo>
                    <a:pt x="924490" y="2552700"/>
                  </a:lnTo>
                  <a:lnTo>
                    <a:pt x="965520" y="2578100"/>
                  </a:lnTo>
                  <a:lnTo>
                    <a:pt x="1049960" y="2603500"/>
                  </a:lnTo>
                  <a:lnTo>
                    <a:pt x="1093302" y="2628900"/>
                  </a:lnTo>
                  <a:lnTo>
                    <a:pt x="1182058" y="2654300"/>
                  </a:lnTo>
                  <a:lnTo>
                    <a:pt x="1227403" y="2654300"/>
                  </a:lnTo>
                  <a:lnTo>
                    <a:pt x="1273348" y="2667000"/>
                  </a:lnTo>
                  <a:lnTo>
                    <a:pt x="1319858" y="2667000"/>
                  </a:lnTo>
                  <a:lnTo>
                    <a:pt x="1366898" y="2679700"/>
                  </a:lnTo>
                  <a:lnTo>
                    <a:pt x="2269934" y="2679700"/>
                  </a:lnTo>
                  <a:lnTo>
                    <a:pt x="2251156" y="2692400"/>
                  </a:lnTo>
                  <a:lnTo>
                    <a:pt x="2212805" y="2705100"/>
                  </a:lnTo>
                  <a:lnTo>
                    <a:pt x="2173680" y="2730500"/>
                  </a:lnTo>
                  <a:lnTo>
                    <a:pt x="2133808" y="2755900"/>
                  </a:lnTo>
                  <a:lnTo>
                    <a:pt x="2093211" y="2781300"/>
                  </a:lnTo>
                  <a:lnTo>
                    <a:pt x="2009941" y="2806700"/>
                  </a:lnTo>
                  <a:lnTo>
                    <a:pt x="1967318" y="2832100"/>
                  </a:lnTo>
                  <a:lnTo>
                    <a:pt x="1745283" y="2895600"/>
                  </a:lnTo>
                  <a:close/>
                </a:path>
                <a:path w="2925445" h="2921000">
                  <a:moveTo>
                    <a:pt x="2269934" y="2679700"/>
                  </a:moveTo>
                  <a:lnTo>
                    <a:pt x="1557970" y="2679700"/>
                  </a:lnTo>
                  <a:lnTo>
                    <a:pt x="1605010" y="2667000"/>
                  </a:lnTo>
                  <a:lnTo>
                    <a:pt x="1651520" y="2667000"/>
                  </a:lnTo>
                  <a:lnTo>
                    <a:pt x="1697465" y="2654300"/>
                  </a:lnTo>
                  <a:lnTo>
                    <a:pt x="1742811" y="2654300"/>
                  </a:lnTo>
                  <a:lnTo>
                    <a:pt x="1831567" y="2628900"/>
                  </a:lnTo>
                  <a:lnTo>
                    <a:pt x="1874909" y="2603500"/>
                  </a:lnTo>
                  <a:lnTo>
                    <a:pt x="1959349" y="2578100"/>
                  </a:lnTo>
                  <a:lnTo>
                    <a:pt x="2000378" y="2552700"/>
                  </a:lnTo>
                  <a:lnTo>
                    <a:pt x="2040568" y="2540000"/>
                  </a:lnTo>
                  <a:lnTo>
                    <a:pt x="2079885" y="2514600"/>
                  </a:lnTo>
                  <a:lnTo>
                    <a:pt x="2118294" y="2489200"/>
                  </a:lnTo>
                  <a:lnTo>
                    <a:pt x="2155760" y="2463800"/>
                  </a:lnTo>
                  <a:lnTo>
                    <a:pt x="2192250" y="2438400"/>
                  </a:lnTo>
                  <a:lnTo>
                    <a:pt x="2227728" y="2413000"/>
                  </a:lnTo>
                  <a:lnTo>
                    <a:pt x="2262162" y="2387600"/>
                  </a:lnTo>
                  <a:lnTo>
                    <a:pt x="2295516" y="2349500"/>
                  </a:lnTo>
                  <a:lnTo>
                    <a:pt x="2327757" y="2324100"/>
                  </a:lnTo>
                  <a:lnTo>
                    <a:pt x="2358849" y="2286000"/>
                  </a:lnTo>
                  <a:lnTo>
                    <a:pt x="2388759" y="2260600"/>
                  </a:lnTo>
                  <a:lnTo>
                    <a:pt x="2417453" y="2222500"/>
                  </a:lnTo>
                  <a:lnTo>
                    <a:pt x="2444895" y="2184400"/>
                  </a:lnTo>
                  <a:lnTo>
                    <a:pt x="2471052" y="2146300"/>
                  </a:lnTo>
                  <a:lnTo>
                    <a:pt x="2495890" y="2108200"/>
                  </a:lnTo>
                  <a:lnTo>
                    <a:pt x="2519374" y="2070100"/>
                  </a:lnTo>
                  <a:lnTo>
                    <a:pt x="2541469" y="2032000"/>
                  </a:lnTo>
                  <a:lnTo>
                    <a:pt x="2562142" y="1993900"/>
                  </a:lnTo>
                  <a:lnTo>
                    <a:pt x="2581359" y="1955800"/>
                  </a:lnTo>
                  <a:lnTo>
                    <a:pt x="2599084" y="1905000"/>
                  </a:lnTo>
                  <a:lnTo>
                    <a:pt x="2615284" y="1866900"/>
                  </a:lnTo>
                  <a:lnTo>
                    <a:pt x="2629925" y="1828800"/>
                  </a:lnTo>
                  <a:lnTo>
                    <a:pt x="2642971" y="1778000"/>
                  </a:lnTo>
                  <a:lnTo>
                    <a:pt x="2654389" y="1739900"/>
                  </a:lnTo>
                  <a:lnTo>
                    <a:pt x="2664145" y="1689100"/>
                  </a:lnTo>
                  <a:lnTo>
                    <a:pt x="2672204" y="1651000"/>
                  </a:lnTo>
                  <a:lnTo>
                    <a:pt x="2678531" y="1600200"/>
                  </a:lnTo>
                  <a:lnTo>
                    <a:pt x="2683094" y="1549400"/>
                  </a:lnTo>
                  <a:lnTo>
                    <a:pt x="2685856" y="1498600"/>
                  </a:lnTo>
                  <a:lnTo>
                    <a:pt x="2686784" y="1460500"/>
                  </a:lnTo>
                  <a:lnTo>
                    <a:pt x="2685856" y="1409700"/>
                  </a:lnTo>
                  <a:lnTo>
                    <a:pt x="2683094" y="1358900"/>
                  </a:lnTo>
                  <a:lnTo>
                    <a:pt x="2678531" y="1308100"/>
                  </a:lnTo>
                  <a:lnTo>
                    <a:pt x="2672204" y="1270000"/>
                  </a:lnTo>
                  <a:lnTo>
                    <a:pt x="2664145" y="1219200"/>
                  </a:lnTo>
                  <a:lnTo>
                    <a:pt x="2654389" y="1181100"/>
                  </a:lnTo>
                  <a:lnTo>
                    <a:pt x="2642971" y="1130300"/>
                  </a:lnTo>
                  <a:lnTo>
                    <a:pt x="2629925" y="1092200"/>
                  </a:lnTo>
                  <a:lnTo>
                    <a:pt x="2615284" y="1041400"/>
                  </a:lnTo>
                  <a:lnTo>
                    <a:pt x="2599084" y="1003300"/>
                  </a:lnTo>
                  <a:lnTo>
                    <a:pt x="2581359" y="965200"/>
                  </a:lnTo>
                  <a:lnTo>
                    <a:pt x="2562142" y="914400"/>
                  </a:lnTo>
                  <a:lnTo>
                    <a:pt x="2541469" y="876300"/>
                  </a:lnTo>
                  <a:lnTo>
                    <a:pt x="2519374" y="838200"/>
                  </a:lnTo>
                  <a:lnTo>
                    <a:pt x="2495890" y="800100"/>
                  </a:lnTo>
                  <a:lnTo>
                    <a:pt x="2471052" y="762000"/>
                  </a:lnTo>
                  <a:lnTo>
                    <a:pt x="2444895" y="723900"/>
                  </a:lnTo>
                  <a:lnTo>
                    <a:pt x="2417453" y="685800"/>
                  </a:lnTo>
                  <a:lnTo>
                    <a:pt x="2388759" y="660400"/>
                  </a:lnTo>
                  <a:lnTo>
                    <a:pt x="2358849" y="622300"/>
                  </a:lnTo>
                  <a:lnTo>
                    <a:pt x="2327757" y="596900"/>
                  </a:lnTo>
                  <a:lnTo>
                    <a:pt x="2295516" y="558800"/>
                  </a:lnTo>
                  <a:lnTo>
                    <a:pt x="2262162" y="533400"/>
                  </a:lnTo>
                  <a:lnTo>
                    <a:pt x="2227728" y="495300"/>
                  </a:lnTo>
                  <a:lnTo>
                    <a:pt x="2192250" y="469900"/>
                  </a:lnTo>
                  <a:lnTo>
                    <a:pt x="2155760" y="444500"/>
                  </a:lnTo>
                  <a:lnTo>
                    <a:pt x="2118294" y="419100"/>
                  </a:lnTo>
                  <a:lnTo>
                    <a:pt x="2079885" y="393700"/>
                  </a:lnTo>
                  <a:lnTo>
                    <a:pt x="2040568" y="381000"/>
                  </a:lnTo>
                  <a:lnTo>
                    <a:pt x="2000378" y="355600"/>
                  </a:lnTo>
                  <a:lnTo>
                    <a:pt x="1959349" y="342900"/>
                  </a:lnTo>
                  <a:lnTo>
                    <a:pt x="1917514" y="317500"/>
                  </a:lnTo>
                  <a:lnTo>
                    <a:pt x="1831567" y="292100"/>
                  </a:lnTo>
                  <a:lnTo>
                    <a:pt x="1651520" y="241300"/>
                  </a:lnTo>
                  <a:lnTo>
                    <a:pt x="1557970" y="241300"/>
                  </a:lnTo>
                  <a:lnTo>
                    <a:pt x="1510433" y="228600"/>
                  </a:lnTo>
                  <a:lnTo>
                    <a:pt x="2251415" y="228600"/>
                  </a:lnTo>
                  <a:lnTo>
                    <a:pt x="2288967" y="254000"/>
                  </a:lnTo>
                  <a:lnTo>
                    <a:pt x="2325697" y="279400"/>
                  </a:lnTo>
                  <a:lnTo>
                    <a:pt x="2361579" y="304800"/>
                  </a:lnTo>
                  <a:lnTo>
                    <a:pt x="2396591" y="330200"/>
                  </a:lnTo>
                  <a:lnTo>
                    <a:pt x="2430707" y="355600"/>
                  </a:lnTo>
                  <a:lnTo>
                    <a:pt x="2463903" y="393700"/>
                  </a:lnTo>
                  <a:lnTo>
                    <a:pt x="2496156" y="419100"/>
                  </a:lnTo>
                  <a:lnTo>
                    <a:pt x="2527441" y="457200"/>
                  </a:lnTo>
                  <a:lnTo>
                    <a:pt x="2557734" y="482600"/>
                  </a:lnTo>
                  <a:lnTo>
                    <a:pt x="2587010" y="520700"/>
                  </a:lnTo>
                  <a:lnTo>
                    <a:pt x="2615245" y="558800"/>
                  </a:lnTo>
                  <a:lnTo>
                    <a:pt x="2642415" y="596900"/>
                  </a:lnTo>
                  <a:lnTo>
                    <a:pt x="2668497" y="635000"/>
                  </a:lnTo>
                  <a:lnTo>
                    <a:pt x="2693465" y="673100"/>
                  </a:lnTo>
                  <a:lnTo>
                    <a:pt x="2717295" y="711200"/>
                  </a:lnTo>
                  <a:lnTo>
                    <a:pt x="2739963" y="749300"/>
                  </a:lnTo>
                  <a:lnTo>
                    <a:pt x="2761445" y="787400"/>
                  </a:lnTo>
                  <a:lnTo>
                    <a:pt x="2781717" y="825500"/>
                  </a:lnTo>
                  <a:lnTo>
                    <a:pt x="2800755" y="863600"/>
                  </a:lnTo>
                  <a:lnTo>
                    <a:pt x="2818533" y="914400"/>
                  </a:lnTo>
                  <a:lnTo>
                    <a:pt x="2835029" y="952500"/>
                  </a:lnTo>
                  <a:lnTo>
                    <a:pt x="2850217" y="990600"/>
                  </a:lnTo>
                  <a:lnTo>
                    <a:pt x="2864074" y="1041400"/>
                  </a:lnTo>
                  <a:lnTo>
                    <a:pt x="2876575" y="1079500"/>
                  </a:lnTo>
                  <a:lnTo>
                    <a:pt x="2887696" y="1130300"/>
                  </a:lnTo>
                  <a:lnTo>
                    <a:pt x="2897413" y="1168400"/>
                  </a:lnTo>
                  <a:lnTo>
                    <a:pt x="2905701" y="1219200"/>
                  </a:lnTo>
                  <a:lnTo>
                    <a:pt x="2912537" y="1270000"/>
                  </a:lnTo>
                  <a:lnTo>
                    <a:pt x="2917896" y="1308100"/>
                  </a:lnTo>
                  <a:lnTo>
                    <a:pt x="2921754" y="1358900"/>
                  </a:lnTo>
                  <a:lnTo>
                    <a:pt x="2924086" y="1409700"/>
                  </a:lnTo>
                  <a:lnTo>
                    <a:pt x="2924869" y="1460500"/>
                  </a:lnTo>
                  <a:lnTo>
                    <a:pt x="2924085" y="1498600"/>
                  </a:lnTo>
                  <a:lnTo>
                    <a:pt x="2921751" y="1549400"/>
                  </a:lnTo>
                  <a:lnTo>
                    <a:pt x="2917890" y="1600200"/>
                  </a:lnTo>
                  <a:lnTo>
                    <a:pt x="2912527" y="1651000"/>
                  </a:lnTo>
                  <a:lnTo>
                    <a:pt x="2905685" y="1689100"/>
                  </a:lnTo>
                  <a:lnTo>
                    <a:pt x="2897390" y="1739900"/>
                  </a:lnTo>
                  <a:lnTo>
                    <a:pt x="2887666" y="1790700"/>
                  </a:lnTo>
                  <a:lnTo>
                    <a:pt x="2876537" y="1828800"/>
                  </a:lnTo>
                  <a:lnTo>
                    <a:pt x="2864027" y="1879600"/>
                  </a:lnTo>
                  <a:lnTo>
                    <a:pt x="2850161" y="1917700"/>
                  </a:lnTo>
                  <a:lnTo>
                    <a:pt x="2834962" y="1955800"/>
                  </a:lnTo>
                  <a:lnTo>
                    <a:pt x="2818456" y="2006600"/>
                  </a:lnTo>
                  <a:lnTo>
                    <a:pt x="2800667" y="2044700"/>
                  </a:lnTo>
                  <a:lnTo>
                    <a:pt x="2781618" y="2082800"/>
                  </a:lnTo>
                  <a:lnTo>
                    <a:pt x="2761335" y="2133600"/>
                  </a:lnTo>
                  <a:lnTo>
                    <a:pt x="2739841" y="2171700"/>
                  </a:lnTo>
                  <a:lnTo>
                    <a:pt x="2717161" y="2209800"/>
                  </a:lnTo>
                  <a:lnTo>
                    <a:pt x="2693319" y="2247900"/>
                  </a:lnTo>
                  <a:lnTo>
                    <a:pt x="2668340" y="2286000"/>
                  </a:lnTo>
                  <a:lnTo>
                    <a:pt x="2642247" y="2324100"/>
                  </a:lnTo>
                  <a:lnTo>
                    <a:pt x="2615065" y="2349500"/>
                  </a:lnTo>
                  <a:lnTo>
                    <a:pt x="2586819" y="2387600"/>
                  </a:lnTo>
                  <a:lnTo>
                    <a:pt x="2557533" y="2425700"/>
                  </a:lnTo>
                  <a:lnTo>
                    <a:pt x="2527231" y="2463800"/>
                  </a:lnTo>
                  <a:lnTo>
                    <a:pt x="2495937" y="2489200"/>
                  </a:lnTo>
                  <a:lnTo>
                    <a:pt x="2463676" y="2527300"/>
                  </a:lnTo>
                  <a:lnTo>
                    <a:pt x="2430471" y="2552700"/>
                  </a:lnTo>
                  <a:lnTo>
                    <a:pt x="2396348" y="2578100"/>
                  </a:lnTo>
                  <a:lnTo>
                    <a:pt x="2361331" y="2603500"/>
                  </a:lnTo>
                  <a:lnTo>
                    <a:pt x="2325444" y="2641600"/>
                  </a:lnTo>
                  <a:lnTo>
                    <a:pt x="2288711" y="2667000"/>
                  </a:lnTo>
                  <a:lnTo>
                    <a:pt x="2269934" y="2679700"/>
                  </a:lnTo>
                  <a:close/>
                </a:path>
                <a:path w="2925445" h="2921000">
                  <a:moveTo>
                    <a:pt x="1652762" y="2908300"/>
                  </a:moveTo>
                  <a:lnTo>
                    <a:pt x="1271987" y="2908300"/>
                  </a:lnTo>
                  <a:lnTo>
                    <a:pt x="1225463" y="2895600"/>
                  </a:lnTo>
                  <a:lnTo>
                    <a:pt x="1699263" y="2895600"/>
                  </a:lnTo>
                  <a:lnTo>
                    <a:pt x="1652762" y="2908300"/>
                  </a:lnTo>
                  <a:close/>
                </a:path>
                <a:path w="2925445" h="2921000">
                  <a:moveTo>
                    <a:pt x="1558414" y="2921000"/>
                  </a:moveTo>
                  <a:lnTo>
                    <a:pt x="1366389" y="2921000"/>
                  </a:lnTo>
                  <a:lnTo>
                    <a:pt x="1318971" y="2908300"/>
                  </a:lnTo>
                  <a:lnTo>
                    <a:pt x="1605804" y="2908300"/>
                  </a:lnTo>
                  <a:lnTo>
                    <a:pt x="1558414" y="2921000"/>
                  </a:lnTo>
                  <a:close/>
                </a:path>
              </a:pathLst>
            </a:custGeom>
            <a:solidFill>
              <a:srgbClr val="990000"/>
            </a:solidFill>
          </p:spPr>
          <p:txBody>
            <a:bodyPr wrap="square" lIns="0" tIns="0" rIns="0" bIns="0" rtlCol="0"/>
            <a:lstStyle/>
            <a:p>
              <a:endParaRPr/>
            </a:p>
          </p:txBody>
        </p:sp>
        <p:pic>
          <p:nvPicPr>
            <p:cNvPr id="10" name="object 10"/>
            <p:cNvPicPr/>
            <p:nvPr/>
          </p:nvPicPr>
          <p:blipFill>
            <a:blip r:embed="rId5" cstate="print"/>
            <a:stretch>
              <a:fillRect/>
            </a:stretch>
          </p:blipFill>
          <p:spPr>
            <a:xfrm>
              <a:off x="14153075" y="1330548"/>
              <a:ext cx="2321176" cy="2321176"/>
            </a:xfrm>
            <a:prstGeom prst="rect">
              <a:avLst/>
            </a:prstGeom>
          </p:spPr>
        </p:pic>
        <p:sp>
          <p:nvSpPr>
            <p:cNvPr id="11" name="object 11"/>
            <p:cNvSpPr/>
            <p:nvPr/>
          </p:nvSpPr>
          <p:spPr>
            <a:xfrm>
              <a:off x="13851228" y="1028701"/>
              <a:ext cx="2925445" cy="2921000"/>
            </a:xfrm>
            <a:custGeom>
              <a:avLst/>
              <a:gdLst/>
              <a:ahLst/>
              <a:cxnLst/>
              <a:rect l="l" t="t" r="r" b="b"/>
              <a:pathLst>
                <a:path w="2925444" h="2921000">
                  <a:moveTo>
                    <a:pt x="1745446" y="25400"/>
                  </a:moveTo>
                  <a:lnTo>
                    <a:pt x="1179422" y="25400"/>
                  </a:lnTo>
                  <a:lnTo>
                    <a:pt x="1271987" y="0"/>
                  </a:lnTo>
                  <a:lnTo>
                    <a:pt x="1652881" y="0"/>
                  </a:lnTo>
                  <a:lnTo>
                    <a:pt x="1745446" y="25400"/>
                  </a:lnTo>
                  <a:close/>
                </a:path>
                <a:path w="2925444" h="2921000">
                  <a:moveTo>
                    <a:pt x="1745283" y="2895600"/>
                  </a:moveTo>
                  <a:lnTo>
                    <a:pt x="1179422" y="2895600"/>
                  </a:lnTo>
                  <a:lnTo>
                    <a:pt x="957316" y="2832100"/>
                  </a:lnTo>
                  <a:lnTo>
                    <a:pt x="914684" y="2806700"/>
                  </a:lnTo>
                  <a:lnTo>
                    <a:pt x="831403" y="2781300"/>
                  </a:lnTo>
                  <a:lnTo>
                    <a:pt x="790803" y="2755900"/>
                  </a:lnTo>
                  <a:lnTo>
                    <a:pt x="750928" y="2730500"/>
                  </a:lnTo>
                  <a:lnTo>
                    <a:pt x="711804" y="2705100"/>
                  </a:lnTo>
                  <a:lnTo>
                    <a:pt x="673453" y="2692400"/>
                  </a:lnTo>
                  <a:lnTo>
                    <a:pt x="635901" y="2667000"/>
                  </a:lnTo>
                  <a:lnTo>
                    <a:pt x="599172" y="2641600"/>
                  </a:lnTo>
                  <a:lnTo>
                    <a:pt x="563289" y="2603500"/>
                  </a:lnTo>
                  <a:lnTo>
                    <a:pt x="528278" y="2578100"/>
                  </a:lnTo>
                  <a:lnTo>
                    <a:pt x="494162" y="2552700"/>
                  </a:lnTo>
                  <a:lnTo>
                    <a:pt x="460965" y="2514600"/>
                  </a:lnTo>
                  <a:lnTo>
                    <a:pt x="428712" y="2489200"/>
                  </a:lnTo>
                  <a:lnTo>
                    <a:pt x="397427" y="2451100"/>
                  </a:lnTo>
                  <a:lnTo>
                    <a:pt x="367135" y="2425700"/>
                  </a:lnTo>
                  <a:lnTo>
                    <a:pt x="337859" y="2387600"/>
                  </a:lnTo>
                  <a:lnTo>
                    <a:pt x="309623" y="2349500"/>
                  </a:lnTo>
                  <a:lnTo>
                    <a:pt x="282453" y="2324100"/>
                  </a:lnTo>
                  <a:lnTo>
                    <a:pt x="256372" y="2286000"/>
                  </a:lnTo>
                  <a:lnTo>
                    <a:pt x="231404" y="2247900"/>
                  </a:lnTo>
                  <a:lnTo>
                    <a:pt x="207574" y="2209800"/>
                  </a:lnTo>
                  <a:lnTo>
                    <a:pt x="184905" y="2171700"/>
                  </a:lnTo>
                  <a:lnTo>
                    <a:pt x="163423" y="2133600"/>
                  </a:lnTo>
                  <a:lnTo>
                    <a:pt x="143151" y="2082800"/>
                  </a:lnTo>
                  <a:lnTo>
                    <a:pt x="124114" y="2044700"/>
                  </a:lnTo>
                  <a:lnTo>
                    <a:pt x="106335" y="2006600"/>
                  </a:lnTo>
                  <a:lnTo>
                    <a:pt x="89840" y="1955800"/>
                  </a:lnTo>
                  <a:lnTo>
                    <a:pt x="74652" y="1917700"/>
                  </a:lnTo>
                  <a:lnTo>
                    <a:pt x="60795" y="1879600"/>
                  </a:lnTo>
                  <a:lnTo>
                    <a:pt x="48294" y="1828800"/>
                  </a:lnTo>
                  <a:lnTo>
                    <a:pt x="37173" y="1790700"/>
                  </a:lnTo>
                  <a:lnTo>
                    <a:pt x="27456" y="1739900"/>
                  </a:lnTo>
                  <a:lnTo>
                    <a:pt x="19167" y="1689100"/>
                  </a:lnTo>
                  <a:lnTo>
                    <a:pt x="12332" y="1651000"/>
                  </a:lnTo>
                  <a:lnTo>
                    <a:pt x="6973" y="1600200"/>
                  </a:lnTo>
                  <a:lnTo>
                    <a:pt x="3115" y="1549400"/>
                  </a:lnTo>
                  <a:lnTo>
                    <a:pt x="782" y="1498600"/>
                  </a:lnTo>
                  <a:lnTo>
                    <a:pt x="0" y="1460500"/>
                  </a:lnTo>
                  <a:lnTo>
                    <a:pt x="782" y="1409700"/>
                  </a:lnTo>
                  <a:lnTo>
                    <a:pt x="3115" y="1358900"/>
                  </a:lnTo>
                  <a:lnTo>
                    <a:pt x="6973" y="1308100"/>
                  </a:lnTo>
                  <a:lnTo>
                    <a:pt x="12332" y="1270000"/>
                  </a:lnTo>
                  <a:lnTo>
                    <a:pt x="19167" y="1219200"/>
                  </a:lnTo>
                  <a:lnTo>
                    <a:pt x="27456" y="1168400"/>
                  </a:lnTo>
                  <a:lnTo>
                    <a:pt x="37173" y="1130300"/>
                  </a:lnTo>
                  <a:lnTo>
                    <a:pt x="48294" y="1079500"/>
                  </a:lnTo>
                  <a:lnTo>
                    <a:pt x="60795" y="1041400"/>
                  </a:lnTo>
                  <a:lnTo>
                    <a:pt x="74652" y="990600"/>
                  </a:lnTo>
                  <a:lnTo>
                    <a:pt x="89840" y="952500"/>
                  </a:lnTo>
                  <a:lnTo>
                    <a:pt x="106335" y="914400"/>
                  </a:lnTo>
                  <a:lnTo>
                    <a:pt x="124114" y="863600"/>
                  </a:lnTo>
                  <a:lnTo>
                    <a:pt x="143151" y="825500"/>
                  </a:lnTo>
                  <a:lnTo>
                    <a:pt x="163423" y="787400"/>
                  </a:lnTo>
                  <a:lnTo>
                    <a:pt x="184905" y="749300"/>
                  </a:lnTo>
                  <a:lnTo>
                    <a:pt x="207574" y="711200"/>
                  </a:lnTo>
                  <a:lnTo>
                    <a:pt x="231404" y="673100"/>
                  </a:lnTo>
                  <a:lnTo>
                    <a:pt x="256372" y="635000"/>
                  </a:lnTo>
                  <a:lnTo>
                    <a:pt x="282453" y="596900"/>
                  </a:lnTo>
                  <a:lnTo>
                    <a:pt x="309623" y="558800"/>
                  </a:lnTo>
                  <a:lnTo>
                    <a:pt x="337859" y="520700"/>
                  </a:lnTo>
                  <a:lnTo>
                    <a:pt x="367135" y="482600"/>
                  </a:lnTo>
                  <a:lnTo>
                    <a:pt x="397427" y="457200"/>
                  </a:lnTo>
                  <a:lnTo>
                    <a:pt x="428712" y="419100"/>
                  </a:lnTo>
                  <a:lnTo>
                    <a:pt x="460965" y="393700"/>
                  </a:lnTo>
                  <a:lnTo>
                    <a:pt x="494162" y="355600"/>
                  </a:lnTo>
                  <a:lnTo>
                    <a:pt x="528278" y="330200"/>
                  </a:lnTo>
                  <a:lnTo>
                    <a:pt x="563289" y="304800"/>
                  </a:lnTo>
                  <a:lnTo>
                    <a:pt x="599172" y="279400"/>
                  </a:lnTo>
                  <a:lnTo>
                    <a:pt x="635901" y="254000"/>
                  </a:lnTo>
                  <a:lnTo>
                    <a:pt x="673453" y="228600"/>
                  </a:lnTo>
                  <a:lnTo>
                    <a:pt x="711804" y="203200"/>
                  </a:lnTo>
                  <a:lnTo>
                    <a:pt x="750928" y="177800"/>
                  </a:lnTo>
                  <a:lnTo>
                    <a:pt x="790803" y="152400"/>
                  </a:lnTo>
                  <a:lnTo>
                    <a:pt x="831403" y="139700"/>
                  </a:lnTo>
                  <a:lnTo>
                    <a:pt x="872705" y="114300"/>
                  </a:lnTo>
                  <a:lnTo>
                    <a:pt x="957316" y="88900"/>
                  </a:lnTo>
                  <a:lnTo>
                    <a:pt x="1000576" y="63500"/>
                  </a:lnTo>
                  <a:lnTo>
                    <a:pt x="1133889" y="25400"/>
                  </a:lnTo>
                  <a:lnTo>
                    <a:pt x="1790980" y="25400"/>
                  </a:lnTo>
                  <a:lnTo>
                    <a:pt x="1924292" y="63500"/>
                  </a:lnTo>
                  <a:lnTo>
                    <a:pt x="1967553" y="88900"/>
                  </a:lnTo>
                  <a:lnTo>
                    <a:pt x="2052164" y="114300"/>
                  </a:lnTo>
                  <a:lnTo>
                    <a:pt x="2093465" y="139700"/>
                  </a:lnTo>
                  <a:lnTo>
                    <a:pt x="2134066" y="152400"/>
                  </a:lnTo>
                  <a:lnTo>
                    <a:pt x="2173940" y="177800"/>
                  </a:lnTo>
                  <a:lnTo>
                    <a:pt x="2213065" y="203200"/>
                  </a:lnTo>
                  <a:lnTo>
                    <a:pt x="2251415" y="228600"/>
                  </a:lnTo>
                  <a:lnTo>
                    <a:pt x="1414435" y="228600"/>
                  </a:lnTo>
                  <a:lnTo>
                    <a:pt x="1366898" y="241300"/>
                  </a:lnTo>
                  <a:lnTo>
                    <a:pt x="1273348" y="241300"/>
                  </a:lnTo>
                  <a:lnTo>
                    <a:pt x="1093302" y="292100"/>
                  </a:lnTo>
                  <a:lnTo>
                    <a:pt x="1007354" y="317500"/>
                  </a:lnTo>
                  <a:lnTo>
                    <a:pt x="965520" y="342900"/>
                  </a:lnTo>
                  <a:lnTo>
                    <a:pt x="924490" y="355600"/>
                  </a:lnTo>
                  <a:lnTo>
                    <a:pt x="884300" y="381000"/>
                  </a:lnTo>
                  <a:lnTo>
                    <a:pt x="844983" y="393700"/>
                  </a:lnTo>
                  <a:lnTo>
                    <a:pt x="806575" y="419100"/>
                  </a:lnTo>
                  <a:lnTo>
                    <a:pt x="769109" y="444500"/>
                  </a:lnTo>
                  <a:lnTo>
                    <a:pt x="732619" y="469900"/>
                  </a:lnTo>
                  <a:lnTo>
                    <a:pt x="697140" y="495300"/>
                  </a:lnTo>
                  <a:lnTo>
                    <a:pt x="662706" y="533400"/>
                  </a:lnTo>
                  <a:lnTo>
                    <a:pt x="629352" y="558800"/>
                  </a:lnTo>
                  <a:lnTo>
                    <a:pt x="597112" y="596900"/>
                  </a:lnTo>
                  <a:lnTo>
                    <a:pt x="566019" y="622300"/>
                  </a:lnTo>
                  <a:lnTo>
                    <a:pt x="536109" y="660400"/>
                  </a:lnTo>
                  <a:lnTo>
                    <a:pt x="507416" y="685800"/>
                  </a:lnTo>
                  <a:lnTo>
                    <a:pt x="479973" y="723900"/>
                  </a:lnTo>
                  <a:lnTo>
                    <a:pt x="453816" y="762000"/>
                  </a:lnTo>
                  <a:lnTo>
                    <a:pt x="428978" y="800100"/>
                  </a:lnTo>
                  <a:lnTo>
                    <a:pt x="405495" y="838200"/>
                  </a:lnTo>
                  <a:lnTo>
                    <a:pt x="383399" y="876300"/>
                  </a:lnTo>
                  <a:lnTo>
                    <a:pt x="362726" y="914400"/>
                  </a:lnTo>
                  <a:lnTo>
                    <a:pt x="343510" y="965200"/>
                  </a:lnTo>
                  <a:lnTo>
                    <a:pt x="325784" y="1003300"/>
                  </a:lnTo>
                  <a:lnTo>
                    <a:pt x="309584" y="1041400"/>
                  </a:lnTo>
                  <a:lnTo>
                    <a:pt x="294944" y="1092200"/>
                  </a:lnTo>
                  <a:lnTo>
                    <a:pt x="281897" y="1130300"/>
                  </a:lnTo>
                  <a:lnTo>
                    <a:pt x="270479" y="1181100"/>
                  </a:lnTo>
                  <a:lnTo>
                    <a:pt x="260723" y="1219200"/>
                  </a:lnTo>
                  <a:lnTo>
                    <a:pt x="252665" y="1270000"/>
                  </a:lnTo>
                  <a:lnTo>
                    <a:pt x="246337" y="1308100"/>
                  </a:lnTo>
                  <a:lnTo>
                    <a:pt x="241775" y="1358900"/>
                  </a:lnTo>
                  <a:lnTo>
                    <a:pt x="239012" y="1409700"/>
                  </a:lnTo>
                  <a:lnTo>
                    <a:pt x="238084" y="1460500"/>
                  </a:lnTo>
                  <a:lnTo>
                    <a:pt x="239012" y="1498600"/>
                  </a:lnTo>
                  <a:lnTo>
                    <a:pt x="241775" y="1549400"/>
                  </a:lnTo>
                  <a:lnTo>
                    <a:pt x="246337" y="1600200"/>
                  </a:lnTo>
                  <a:lnTo>
                    <a:pt x="252665" y="1651000"/>
                  </a:lnTo>
                  <a:lnTo>
                    <a:pt x="260723" y="1689100"/>
                  </a:lnTo>
                  <a:lnTo>
                    <a:pt x="270479" y="1739900"/>
                  </a:lnTo>
                  <a:lnTo>
                    <a:pt x="281897" y="1778000"/>
                  </a:lnTo>
                  <a:lnTo>
                    <a:pt x="294944" y="1828800"/>
                  </a:lnTo>
                  <a:lnTo>
                    <a:pt x="309584" y="1866900"/>
                  </a:lnTo>
                  <a:lnTo>
                    <a:pt x="325784" y="1905000"/>
                  </a:lnTo>
                  <a:lnTo>
                    <a:pt x="343510" y="1955800"/>
                  </a:lnTo>
                  <a:lnTo>
                    <a:pt x="362726" y="1993900"/>
                  </a:lnTo>
                  <a:lnTo>
                    <a:pt x="383399" y="2032000"/>
                  </a:lnTo>
                  <a:lnTo>
                    <a:pt x="405495" y="2070100"/>
                  </a:lnTo>
                  <a:lnTo>
                    <a:pt x="428978" y="2108200"/>
                  </a:lnTo>
                  <a:lnTo>
                    <a:pt x="453816" y="2146300"/>
                  </a:lnTo>
                  <a:lnTo>
                    <a:pt x="479973" y="2184400"/>
                  </a:lnTo>
                  <a:lnTo>
                    <a:pt x="507416" y="2222500"/>
                  </a:lnTo>
                  <a:lnTo>
                    <a:pt x="536109" y="2260600"/>
                  </a:lnTo>
                  <a:lnTo>
                    <a:pt x="566019" y="2286000"/>
                  </a:lnTo>
                  <a:lnTo>
                    <a:pt x="597112" y="2324100"/>
                  </a:lnTo>
                  <a:lnTo>
                    <a:pt x="629352" y="2349500"/>
                  </a:lnTo>
                  <a:lnTo>
                    <a:pt x="662706" y="2387600"/>
                  </a:lnTo>
                  <a:lnTo>
                    <a:pt x="697140" y="2413000"/>
                  </a:lnTo>
                  <a:lnTo>
                    <a:pt x="732619" y="2438400"/>
                  </a:lnTo>
                  <a:lnTo>
                    <a:pt x="769109" y="2463800"/>
                  </a:lnTo>
                  <a:lnTo>
                    <a:pt x="806575" y="2489200"/>
                  </a:lnTo>
                  <a:lnTo>
                    <a:pt x="844983" y="2514600"/>
                  </a:lnTo>
                  <a:lnTo>
                    <a:pt x="884300" y="2540000"/>
                  </a:lnTo>
                  <a:lnTo>
                    <a:pt x="924490" y="2552700"/>
                  </a:lnTo>
                  <a:lnTo>
                    <a:pt x="965520" y="2578100"/>
                  </a:lnTo>
                  <a:lnTo>
                    <a:pt x="1049960" y="2603500"/>
                  </a:lnTo>
                  <a:lnTo>
                    <a:pt x="1093302" y="2628900"/>
                  </a:lnTo>
                  <a:lnTo>
                    <a:pt x="1182058" y="2654300"/>
                  </a:lnTo>
                  <a:lnTo>
                    <a:pt x="1227403" y="2654300"/>
                  </a:lnTo>
                  <a:lnTo>
                    <a:pt x="1273348" y="2667000"/>
                  </a:lnTo>
                  <a:lnTo>
                    <a:pt x="1319858" y="2667000"/>
                  </a:lnTo>
                  <a:lnTo>
                    <a:pt x="1366898" y="2679700"/>
                  </a:lnTo>
                  <a:lnTo>
                    <a:pt x="2269934" y="2679700"/>
                  </a:lnTo>
                  <a:lnTo>
                    <a:pt x="2251156" y="2692400"/>
                  </a:lnTo>
                  <a:lnTo>
                    <a:pt x="2212805" y="2705100"/>
                  </a:lnTo>
                  <a:lnTo>
                    <a:pt x="2173680" y="2730500"/>
                  </a:lnTo>
                  <a:lnTo>
                    <a:pt x="2133808" y="2755900"/>
                  </a:lnTo>
                  <a:lnTo>
                    <a:pt x="2093211" y="2781300"/>
                  </a:lnTo>
                  <a:lnTo>
                    <a:pt x="2009941" y="2806700"/>
                  </a:lnTo>
                  <a:lnTo>
                    <a:pt x="1967318" y="2832100"/>
                  </a:lnTo>
                  <a:lnTo>
                    <a:pt x="1745283" y="2895600"/>
                  </a:lnTo>
                  <a:close/>
                </a:path>
                <a:path w="2925444" h="2921000">
                  <a:moveTo>
                    <a:pt x="2269934" y="2679700"/>
                  </a:moveTo>
                  <a:lnTo>
                    <a:pt x="1557970" y="2679700"/>
                  </a:lnTo>
                  <a:lnTo>
                    <a:pt x="1605010" y="2667000"/>
                  </a:lnTo>
                  <a:lnTo>
                    <a:pt x="1651520" y="2667000"/>
                  </a:lnTo>
                  <a:lnTo>
                    <a:pt x="1697465" y="2654300"/>
                  </a:lnTo>
                  <a:lnTo>
                    <a:pt x="1742811" y="2654300"/>
                  </a:lnTo>
                  <a:lnTo>
                    <a:pt x="1831567" y="2628900"/>
                  </a:lnTo>
                  <a:lnTo>
                    <a:pt x="1874909" y="2603500"/>
                  </a:lnTo>
                  <a:lnTo>
                    <a:pt x="1959349" y="2578100"/>
                  </a:lnTo>
                  <a:lnTo>
                    <a:pt x="2000378" y="2552700"/>
                  </a:lnTo>
                  <a:lnTo>
                    <a:pt x="2040568" y="2540000"/>
                  </a:lnTo>
                  <a:lnTo>
                    <a:pt x="2079885" y="2514600"/>
                  </a:lnTo>
                  <a:lnTo>
                    <a:pt x="2118294" y="2489200"/>
                  </a:lnTo>
                  <a:lnTo>
                    <a:pt x="2155760" y="2463800"/>
                  </a:lnTo>
                  <a:lnTo>
                    <a:pt x="2192250" y="2438400"/>
                  </a:lnTo>
                  <a:lnTo>
                    <a:pt x="2227728" y="2413000"/>
                  </a:lnTo>
                  <a:lnTo>
                    <a:pt x="2262162" y="2387600"/>
                  </a:lnTo>
                  <a:lnTo>
                    <a:pt x="2295516" y="2349500"/>
                  </a:lnTo>
                  <a:lnTo>
                    <a:pt x="2327757" y="2324100"/>
                  </a:lnTo>
                  <a:lnTo>
                    <a:pt x="2358849" y="2286000"/>
                  </a:lnTo>
                  <a:lnTo>
                    <a:pt x="2388759" y="2260600"/>
                  </a:lnTo>
                  <a:lnTo>
                    <a:pt x="2417453" y="2222500"/>
                  </a:lnTo>
                  <a:lnTo>
                    <a:pt x="2444895" y="2184400"/>
                  </a:lnTo>
                  <a:lnTo>
                    <a:pt x="2471052" y="2146300"/>
                  </a:lnTo>
                  <a:lnTo>
                    <a:pt x="2495890" y="2108200"/>
                  </a:lnTo>
                  <a:lnTo>
                    <a:pt x="2519374" y="2070100"/>
                  </a:lnTo>
                  <a:lnTo>
                    <a:pt x="2541469" y="2032000"/>
                  </a:lnTo>
                  <a:lnTo>
                    <a:pt x="2562142" y="1993900"/>
                  </a:lnTo>
                  <a:lnTo>
                    <a:pt x="2581359" y="1955800"/>
                  </a:lnTo>
                  <a:lnTo>
                    <a:pt x="2599084" y="1905000"/>
                  </a:lnTo>
                  <a:lnTo>
                    <a:pt x="2615284" y="1866900"/>
                  </a:lnTo>
                  <a:lnTo>
                    <a:pt x="2629925" y="1828800"/>
                  </a:lnTo>
                  <a:lnTo>
                    <a:pt x="2642971" y="1778000"/>
                  </a:lnTo>
                  <a:lnTo>
                    <a:pt x="2654389" y="1739900"/>
                  </a:lnTo>
                  <a:lnTo>
                    <a:pt x="2664145" y="1689100"/>
                  </a:lnTo>
                  <a:lnTo>
                    <a:pt x="2672204" y="1651000"/>
                  </a:lnTo>
                  <a:lnTo>
                    <a:pt x="2678531" y="1600200"/>
                  </a:lnTo>
                  <a:lnTo>
                    <a:pt x="2683094" y="1549400"/>
                  </a:lnTo>
                  <a:lnTo>
                    <a:pt x="2685856" y="1498600"/>
                  </a:lnTo>
                  <a:lnTo>
                    <a:pt x="2686784" y="1460500"/>
                  </a:lnTo>
                  <a:lnTo>
                    <a:pt x="2685856" y="1409700"/>
                  </a:lnTo>
                  <a:lnTo>
                    <a:pt x="2683094" y="1358900"/>
                  </a:lnTo>
                  <a:lnTo>
                    <a:pt x="2678531" y="1308100"/>
                  </a:lnTo>
                  <a:lnTo>
                    <a:pt x="2672204" y="1270000"/>
                  </a:lnTo>
                  <a:lnTo>
                    <a:pt x="2664145" y="1219200"/>
                  </a:lnTo>
                  <a:lnTo>
                    <a:pt x="2654389" y="1181100"/>
                  </a:lnTo>
                  <a:lnTo>
                    <a:pt x="2642971" y="1130300"/>
                  </a:lnTo>
                  <a:lnTo>
                    <a:pt x="2629925" y="1092200"/>
                  </a:lnTo>
                  <a:lnTo>
                    <a:pt x="2615284" y="1041400"/>
                  </a:lnTo>
                  <a:lnTo>
                    <a:pt x="2599084" y="1003300"/>
                  </a:lnTo>
                  <a:lnTo>
                    <a:pt x="2581359" y="965200"/>
                  </a:lnTo>
                  <a:lnTo>
                    <a:pt x="2562142" y="914400"/>
                  </a:lnTo>
                  <a:lnTo>
                    <a:pt x="2541469" y="876300"/>
                  </a:lnTo>
                  <a:lnTo>
                    <a:pt x="2519374" y="838200"/>
                  </a:lnTo>
                  <a:lnTo>
                    <a:pt x="2495890" y="800100"/>
                  </a:lnTo>
                  <a:lnTo>
                    <a:pt x="2471052" y="762000"/>
                  </a:lnTo>
                  <a:lnTo>
                    <a:pt x="2444895" y="723900"/>
                  </a:lnTo>
                  <a:lnTo>
                    <a:pt x="2417453" y="685800"/>
                  </a:lnTo>
                  <a:lnTo>
                    <a:pt x="2388759" y="660400"/>
                  </a:lnTo>
                  <a:lnTo>
                    <a:pt x="2358849" y="622300"/>
                  </a:lnTo>
                  <a:lnTo>
                    <a:pt x="2327757" y="596900"/>
                  </a:lnTo>
                  <a:lnTo>
                    <a:pt x="2295516" y="558800"/>
                  </a:lnTo>
                  <a:lnTo>
                    <a:pt x="2262162" y="533400"/>
                  </a:lnTo>
                  <a:lnTo>
                    <a:pt x="2227728" y="495300"/>
                  </a:lnTo>
                  <a:lnTo>
                    <a:pt x="2192250" y="469900"/>
                  </a:lnTo>
                  <a:lnTo>
                    <a:pt x="2155760" y="444500"/>
                  </a:lnTo>
                  <a:lnTo>
                    <a:pt x="2118294" y="419100"/>
                  </a:lnTo>
                  <a:lnTo>
                    <a:pt x="2079885" y="393700"/>
                  </a:lnTo>
                  <a:lnTo>
                    <a:pt x="2040568" y="381000"/>
                  </a:lnTo>
                  <a:lnTo>
                    <a:pt x="2000378" y="355600"/>
                  </a:lnTo>
                  <a:lnTo>
                    <a:pt x="1959349" y="342900"/>
                  </a:lnTo>
                  <a:lnTo>
                    <a:pt x="1917514" y="317500"/>
                  </a:lnTo>
                  <a:lnTo>
                    <a:pt x="1831567" y="292100"/>
                  </a:lnTo>
                  <a:lnTo>
                    <a:pt x="1651520" y="241300"/>
                  </a:lnTo>
                  <a:lnTo>
                    <a:pt x="1557970" y="241300"/>
                  </a:lnTo>
                  <a:lnTo>
                    <a:pt x="1510433" y="228600"/>
                  </a:lnTo>
                  <a:lnTo>
                    <a:pt x="2251415" y="228600"/>
                  </a:lnTo>
                  <a:lnTo>
                    <a:pt x="2288967" y="254000"/>
                  </a:lnTo>
                  <a:lnTo>
                    <a:pt x="2325697" y="279400"/>
                  </a:lnTo>
                  <a:lnTo>
                    <a:pt x="2361579" y="304800"/>
                  </a:lnTo>
                  <a:lnTo>
                    <a:pt x="2396591" y="330200"/>
                  </a:lnTo>
                  <a:lnTo>
                    <a:pt x="2430707" y="355600"/>
                  </a:lnTo>
                  <a:lnTo>
                    <a:pt x="2463903" y="393700"/>
                  </a:lnTo>
                  <a:lnTo>
                    <a:pt x="2496156" y="419100"/>
                  </a:lnTo>
                  <a:lnTo>
                    <a:pt x="2527441" y="457200"/>
                  </a:lnTo>
                  <a:lnTo>
                    <a:pt x="2557734" y="482600"/>
                  </a:lnTo>
                  <a:lnTo>
                    <a:pt x="2587010" y="520700"/>
                  </a:lnTo>
                  <a:lnTo>
                    <a:pt x="2615245" y="558800"/>
                  </a:lnTo>
                  <a:lnTo>
                    <a:pt x="2642415" y="596900"/>
                  </a:lnTo>
                  <a:lnTo>
                    <a:pt x="2668497" y="635000"/>
                  </a:lnTo>
                  <a:lnTo>
                    <a:pt x="2693465" y="673100"/>
                  </a:lnTo>
                  <a:lnTo>
                    <a:pt x="2717295" y="711200"/>
                  </a:lnTo>
                  <a:lnTo>
                    <a:pt x="2739963" y="749300"/>
                  </a:lnTo>
                  <a:lnTo>
                    <a:pt x="2761445" y="787400"/>
                  </a:lnTo>
                  <a:lnTo>
                    <a:pt x="2781717" y="825500"/>
                  </a:lnTo>
                  <a:lnTo>
                    <a:pt x="2800755" y="863600"/>
                  </a:lnTo>
                  <a:lnTo>
                    <a:pt x="2818533" y="914400"/>
                  </a:lnTo>
                  <a:lnTo>
                    <a:pt x="2835029" y="952500"/>
                  </a:lnTo>
                  <a:lnTo>
                    <a:pt x="2850217" y="990600"/>
                  </a:lnTo>
                  <a:lnTo>
                    <a:pt x="2864074" y="1041400"/>
                  </a:lnTo>
                  <a:lnTo>
                    <a:pt x="2876575" y="1079500"/>
                  </a:lnTo>
                  <a:lnTo>
                    <a:pt x="2887696" y="1130300"/>
                  </a:lnTo>
                  <a:lnTo>
                    <a:pt x="2897413" y="1168400"/>
                  </a:lnTo>
                  <a:lnTo>
                    <a:pt x="2905701" y="1219200"/>
                  </a:lnTo>
                  <a:lnTo>
                    <a:pt x="2912537" y="1270000"/>
                  </a:lnTo>
                  <a:lnTo>
                    <a:pt x="2917896" y="1308100"/>
                  </a:lnTo>
                  <a:lnTo>
                    <a:pt x="2921754" y="1358900"/>
                  </a:lnTo>
                  <a:lnTo>
                    <a:pt x="2924086" y="1409700"/>
                  </a:lnTo>
                  <a:lnTo>
                    <a:pt x="2924869" y="1460500"/>
                  </a:lnTo>
                  <a:lnTo>
                    <a:pt x="2924085" y="1498600"/>
                  </a:lnTo>
                  <a:lnTo>
                    <a:pt x="2921751" y="1549400"/>
                  </a:lnTo>
                  <a:lnTo>
                    <a:pt x="2917890" y="1600200"/>
                  </a:lnTo>
                  <a:lnTo>
                    <a:pt x="2912527" y="1651000"/>
                  </a:lnTo>
                  <a:lnTo>
                    <a:pt x="2905685" y="1689100"/>
                  </a:lnTo>
                  <a:lnTo>
                    <a:pt x="2897390" y="1739900"/>
                  </a:lnTo>
                  <a:lnTo>
                    <a:pt x="2887666" y="1790700"/>
                  </a:lnTo>
                  <a:lnTo>
                    <a:pt x="2876537" y="1828800"/>
                  </a:lnTo>
                  <a:lnTo>
                    <a:pt x="2864027" y="1879600"/>
                  </a:lnTo>
                  <a:lnTo>
                    <a:pt x="2850161" y="1917700"/>
                  </a:lnTo>
                  <a:lnTo>
                    <a:pt x="2834962" y="1955800"/>
                  </a:lnTo>
                  <a:lnTo>
                    <a:pt x="2818456" y="2006600"/>
                  </a:lnTo>
                  <a:lnTo>
                    <a:pt x="2800667" y="2044700"/>
                  </a:lnTo>
                  <a:lnTo>
                    <a:pt x="2781618" y="2082800"/>
                  </a:lnTo>
                  <a:lnTo>
                    <a:pt x="2761335" y="2133600"/>
                  </a:lnTo>
                  <a:lnTo>
                    <a:pt x="2739841" y="2171700"/>
                  </a:lnTo>
                  <a:lnTo>
                    <a:pt x="2717161" y="2209800"/>
                  </a:lnTo>
                  <a:lnTo>
                    <a:pt x="2693319" y="2247900"/>
                  </a:lnTo>
                  <a:lnTo>
                    <a:pt x="2668340" y="2286000"/>
                  </a:lnTo>
                  <a:lnTo>
                    <a:pt x="2642247" y="2324100"/>
                  </a:lnTo>
                  <a:lnTo>
                    <a:pt x="2615065" y="2349500"/>
                  </a:lnTo>
                  <a:lnTo>
                    <a:pt x="2586819" y="2387600"/>
                  </a:lnTo>
                  <a:lnTo>
                    <a:pt x="2557533" y="2425700"/>
                  </a:lnTo>
                  <a:lnTo>
                    <a:pt x="2527231" y="2463800"/>
                  </a:lnTo>
                  <a:lnTo>
                    <a:pt x="2495937" y="2489200"/>
                  </a:lnTo>
                  <a:lnTo>
                    <a:pt x="2463676" y="2527300"/>
                  </a:lnTo>
                  <a:lnTo>
                    <a:pt x="2430471" y="2552700"/>
                  </a:lnTo>
                  <a:lnTo>
                    <a:pt x="2396348" y="2578100"/>
                  </a:lnTo>
                  <a:lnTo>
                    <a:pt x="2361331" y="2603500"/>
                  </a:lnTo>
                  <a:lnTo>
                    <a:pt x="2325444" y="2641600"/>
                  </a:lnTo>
                  <a:lnTo>
                    <a:pt x="2288711" y="2667000"/>
                  </a:lnTo>
                  <a:lnTo>
                    <a:pt x="2269934" y="2679700"/>
                  </a:lnTo>
                  <a:close/>
                </a:path>
                <a:path w="2925444" h="2921000">
                  <a:moveTo>
                    <a:pt x="1652762" y="2908300"/>
                  </a:moveTo>
                  <a:lnTo>
                    <a:pt x="1271987" y="2908300"/>
                  </a:lnTo>
                  <a:lnTo>
                    <a:pt x="1225463" y="2895600"/>
                  </a:lnTo>
                  <a:lnTo>
                    <a:pt x="1699263" y="2895600"/>
                  </a:lnTo>
                  <a:lnTo>
                    <a:pt x="1652762" y="2908300"/>
                  </a:lnTo>
                  <a:close/>
                </a:path>
                <a:path w="2925444" h="2921000">
                  <a:moveTo>
                    <a:pt x="1558414" y="2921000"/>
                  </a:moveTo>
                  <a:lnTo>
                    <a:pt x="1366389" y="2921000"/>
                  </a:lnTo>
                  <a:lnTo>
                    <a:pt x="1318971" y="2908300"/>
                  </a:lnTo>
                  <a:lnTo>
                    <a:pt x="1605804" y="2908300"/>
                  </a:lnTo>
                  <a:lnTo>
                    <a:pt x="1558414" y="2921000"/>
                  </a:lnTo>
                  <a:close/>
                </a:path>
              </a:pathLst>
            </a:custGeom>
            <a:solidFill>
              <a:srgbClr val="990000"/>
            </a:solidFill>
          </p:spPr>
          <p:txBody>
            <a:bodyPr wrap="square" lIns="0" tIns="0" rIns="0" bIns="0" rtlCol="0"/>
            <a:lstStyle/>
            <a:p>
              <a:endParaRPr/>
            </a:p>
          </p:txBody>
        </p:sp>
        <p:sp>
          <p:nvSpPr>
            <p:cNvPr id="12" name="object 12"/>
            <p:cNvSpPr/>
            <p:nvPr/>
          </p:nvSpPr>
          <p:spPr>
            <a:xfrm>
              <a:off x="3837705" y="3056627"/>
              <a:ext cx="1043305" cy="1016635"/>
            </a:xfrm>
            <a:custGeom>
              <a:avLst/>
              <a:gdLst/>
              <a:ahLst/>
              <a:cxnLst/>
              <a:rect l="l" t="t" r="r" b="b"/>
              <a:pathLst>
                <a:path w="1043304" h="1016635">
                  <a:moveTo>
                    <a:pt x="0" y="1016415"/>
                  </a:moveTo>
                  <a:lnTo>
                    <a:pt x="1043163" y="0"/>
                  </a:lnTo>
                </a:path>
              </a:pathLst>
            </a:custGeom>
            <a:ln w="47685">
              <a:solidFill>
                <a:srgbClr val="990000"/>
              </a:solidFill>
            </a:ln>
          </p:spPr>
          <p:txBody>
            <a:bodyPr wrap="square" lIns="0" tIns="0" rIns="0" bIns="0" rtlCol="0"/>
            <a:lstStyle/>
            <a:p>
              <a:endParaRPr/>
            </a:p>
          </p:txBody>
        </p:sp>
        <p:pic>
          <p:nvPicPr>
            <p:cNvPr id="13" name="object 13"/>
            <p:cNvPicPr/>
            <p:nvPr/>
          </p:nvPicPr>
          <p:blipFill>
            <a:blip r:embed="rId6" cstate="print"/>
            <a:stretch>
              <a:fillRect/>
            </a:stretch>
          </p:blipFill>
          <p:spPr>
            <a:xfrm>
              <a:off x="3673871" y="4044265"/>
              <a:ext cx="190871" cy="190842"/>
            </a:xfrm>
            <a:prstGeom prst="rect">
              <a:avLst/>
            </a:prstGeom>
          </p:spPr>
        </p:pic>
        <p:pic>
          <p:nvPicPr>
            <p:cNvPr id="14" name="object 14"/>
            <p:cNvPicPr/>
            <p:nvPr/>
          </p:nvPicPr>
          <p:blipFill>
            <a:blip r:embed="rId7" cstate="print"/>
            <a:stretch>
              <a:fillRect/>
            </a:stretch>
          </p:blipFill>
          <p:spPr>
            <a:xfrm>
              <a:off x="4853831" y="2894559"/>
              <a:ext cx="190871" cy="190842"/>
            </a:xfrm>
            <a:prstGeom prst="rect">
              <a:avLst/>
            </a:prstGeom>
          </p:spPr>
        </p:pic>
        <p:sp>
          <p:nvSpPr>
            <p:cNvPr id="15" name="object 15"/>
            <p:cNvSpPr/>
            <p:nvPr/>
          </p:nvSpPr>
          <p:spPr>
            <a:xfrm>
              <a:off x="12063925" y="3056627"/>
              <a:ext cx="1043305" cy="1016635"/>
            </a:xfrm>
            <a:custGeom>
              <a:avLst/>
              <a:gdLst/>
              <a:ahLst/>
              <a:cxnLst/>
              <a:rect l="l" t="t" r="r" b="b"/>
              <a:pathLst>
                <a:path w="1043305" h="1016635">
                  <a:moveTo>
                    <a:pt x="0" y="1016415"/>
                  </a:moveTo>
                  <a:lnTo>
                    <a:pt x="1043163" y="0"/>
                  </a:lnTo>
                </a:path>
              </a:pathLst>
            </a:custGeom>
            <a:ln w="47685">
              <a:solidFill>
                <a:srgbClr val="990000"/>
              </a:solidFill>
            </a:ln>
          </p:spPr>
          <p:txBody>
            <a:bodyPr wrap="square" lIns="0" tIns="0" rIns="0" bIns="0" rtlCol="0"/>
            <a:lstStyle/>
            <a:p>
              <a:endParaRPr/>
            </a:p>
          </p:txBody>
        </p:sp>
        <p:pic>
          <p:nvPicPr>
            <p:cNvPr id="16" name="object 16"/>
            <p:cNvPicPr/>
            <p:nvPr/>
          </p:nvPicPr>
          <p:blipFill>
            <a:blip r:embed="rId6" cstate="print"/>
            <a:stretch>
              <a:fillRect/>
            </a:stretch>
          </p:blipFill>
          <p:spPr>
            <a:xfrm>
              <a:off x="11900090" y="4044265"/>
              <a:ext cx="190871" cy="190842"/>
            </a:xfrm>
            <a:prstGeom prst="rect">
              <a:avLst/>
            </a:prstGeom>
          </p:spPr>
        </p:pic>
        <p:pic>
          <p:nvPicPr>
            <p:cNvPr id="17" name="object 17"/>
            <p:cNvPicPr/>
            <p:nvPr/>
          </p:nvPicPr>
          <p:blipFill>
            <a:blip r:embed="rId8" cstate="print"/>
            <a:stretch>
              <a:fillRect/>
            </a:stretch>
          </p:blipFill>
          <p:spPr>
            <a:xfrm>
              <a:off x="13080051" y="2894559"/>
              <a:ext cx="190871" cy="190842"/>
            </a:xfrm>
            <a:prstGeom prst="rect">
              <a:avLst/>
            </a:prstGeom>
          </p:spPr>
        </p:pic>
        <p:sp>
          <p:nvSpPr>
            <p:cNvPr id="18" name="object 18"/>
            <p:cNvSpPr/>
            <p:nvPr/>
          </p:nvSpPr>
          <p:spPr>
            <a:xfrm>
              <a:off x="7526127" y="6782594"/>
              <a:ext cx="1029969" cy="1029969"/>
            </a:xfrm>
            <a:custGeom>
              <a:avLst/>
              <a:gdLst/>
              <a:ahLst/>
              <a:cxnLst/>
              <a:rect l="l" t="t" r="r" b="b"/>
              <a:pathLst>
                <a:path w="1029970" h="1029970">
                  <a:moveTo>
                    <a:pt x="1029876" y="1029876"/>
                  </a:moveTo>
                  <a:lnTo>
                    <a:pt x="0" y="0"/>
                  </a:lnTo>
                </a:path>
              </a:pathLst>
            </a:custGeom>
            <a:ln w="47686">
              <a:solidFill>
                <a:srgbClr val="990000"/>
              </a:solidFill>
            </a:ln>
          </p:spPr>
          <p:txBody>
            <a:bodyPr wrap="square" lIns="0" tIns="0" rIns="0" bIns="0" rtlCol="0"/>
            <a:lstStyle/>
            <a:p>
              <a:endParaRPr/>
            </a:p>
          </p:txBody>
        </p:sp>
        <p:pic>
          <p:nvPicPr>
            <p:cNvPr id="19" name="object 19"/>
            <p:cNvPicPr/>
            <p:nvPr/>
          </p:nvPicPr>
          <p:blipFill>
            <a:blip r:embed="rId9" cstate="print"/>
            <a:stretch>
              <a:fillRect/>
            </a:stretch>
          </p:blipFill>
          <p:spPr>
            <a:xfrm>
              <a:off x="8528151" y="7784617"/>
              <a:ext cx="190759" cy="190759"/>
            </a:xfrm>
            <a:prstGeom prst="rect">
              <a:avLst/>
            </a:prstGeom>
          </p:spPr>
        </p:pic>
        <p:pic>
          <p:nvPicPr>
            <p:cNvPr id="20" name="object 20"/>
            <p:cNvPicPr/>
            <p:nvPr/>
          </p:nvPicPr>
          <p:blipFill>
            <a:blip r:embed="rId10" cstate="print"/>
            <a:stretch>
              <a:fillRect/>
            </a:stretch>
          </p:blipFill>
          <p:spPr>
            <a:xfrm>
              <a:off x="7363220" y="6619690"/>
              <a:ext cx="190759" cy="190759"/>
            </a:xfrm>
            <a:prstGeom prst="rect">
              <a:avLst/>
            </a:prstGeom>
          </p:spPr>
        </p:pic>
        <p:sp>
          <p:nvSpPr>
            <p:cNvPr id="21" name="object 21"/>
            <p:cNvSpPr/>
            <p:nvPr/>
          </p:nvSpPr>
          <p:spPr>
            <a:xfrm>
              <a:off x="0" y="11"/>
              <a:ext cx="18288000" cy="10287000"/>
            </a:xfrm>
            <a:custGeom>
              <a:avLst/>
              <a:gdLst/>
              <a:ahLst/>
              <a:cxnLst/>
              <a:rect l="l" t="t" r="r" b="b"/>
              <a:pathLst>
                <a:path w="18288000" h="10287000">
                  <a:moveTo>
                    <a:pt x="1756867" y="0"/>
                  </a:moveTo>
                  <a:lnTo>
                    <a:pt x="0" y="0"/>
                  </a:lnTo>
                  <a:lnTo>
                    <a:pt x="0" y="1756879"/>
                  </a:lnTo>
                  <a:lnTo>
                    <a:pt x="1756867" y="0"/>
                  </a:lnTo>
                  <a:close/>
                </a:path>
                <a:path w="18288000" h="10287000">
                  <a:moveTo>
                    <a:pt x="18287988" y="8528101"/>
                  </a:moveTo>
                  <a:lnTo>
                    <a:pt x="16529101" y="10286987"/>
                  </a:lnTo>
                  <a:lnTo>
                    <a:pt x="18287988" y="10286987"/>
                  </a:lnTo>
                  <a:lnTo>
                    <a:pt x="18287988" y="8528101"/>
                  </a:lnTo>
                  <a:close/>
                </a:path>
              </a:pathLst>
            </a:custGeom>
            <a:solidFill>
              <a:srgbClr val="990000"/>
            </a:solidFill>
          </p:spPr>
          <p:txBody>
            <a:bodyPr wrap="square" lIns="0" tIns="0" rIns="0" bIns="0" rtlCol="0"/>
            <a:lstStyle/>
            <a:p>
              <a:endParaRPr/>
            </a:p>
          </p:txBody>
        </p:sp>
      </p:grpSp>
      <p:sp>
        <p:nvSpPr>
          <p:cNvPr id="22" name="object 22"/>
          <p:cNvSpPr txBox="1"/>
          <p:nvPr/>
        </p:nvSpPr>
        <p:spPr>
          <a:xfrm>
            <a:off x="1425955" y="7369602"/>
            <a:ext cx="3096895" cy="1559401"/>
          </a:xfrm>
          <a:prstGeom prst="rect">
            <a:avLst/>
          </a:prstGeom>
        </p:spPr>
        <p:txBody>
          <a:bodyPr vert="horz" wrap="square" lIns="0" tIns="12700" rIns="0" bIns="0" rtlCol="0">
            <a:spAutoFit/>
          </a:bodyPr>
          <a:lstStyle/>
          <a:p>
            <a:pPr algn="ctr">
              <a:lnSpc>
                <a:spcPct val="100000"/>
              </a:lnSpc>
              <a:spcBef>
                <a:spcPts val="100"/>
              </a:spcBef>
            </a:pPr>
            <a:r>
              <a:rPr sz="1600" b="1" spc="175" dirty="0" err="1">
                <a:solidFill>
                  <a:srgbClr val="FFFFFF"/>
                </a:solidFill>
                <a:latin typeface="Cambria"/>
                <a:cs typeface="Cambria"/>
              </a:rPr>
              <a:t>Syuzanna</a:t>
            </a:r>
            <a:r>
              <a:rPr sz="1600" b="1" spc="155" dirty="0">
                <a:solidFill>
                  <a:srgbClr val="FFFFFF"/>
                </a:solidFill>
                <a:latin typeface="Cambria"/>
                <a:cs typeface="Cambria"/>
              </a:rPr>
              <a:t> </a:t>
            </a:r>
            <a:r>
              <a:rPr sz="1600" b="1" spc="140" dirty="0">
                <a:solidFill>
                  <a:srgbClr val="FFFFFF"/>
                </a:solidFill>
                <a:latin typeface="Cambria"/>
                <a:cs typeface="Cambria"/>
              </a:rPr>
              <a:t>Li</a:t>
            </a:r>
            <a:r>
              <a:rPr lang="en-US" sz="1600" b="1" spc="140" dirty="0">
                <a:solidFill>
                  <a:srgbClr val="FFFFFF"/>
                </a:solidFill>
                <a:latin typeface="Cambria"/>
                <a:cs typeface="Cambria"/>
              </a:rPr>
              <a:t>/</a:t>
            </a:r>
            <a:r>
              <a:rPr lang="ru-RU" sz="1600" b="1" spc="140" dirty="0">
                <a:solidFill>
                  <a:srgbClr val="FFFFFF"/>
                </a:solidFill>
                <a:latin typeface="Cambria"/>
                <a:cs typeface="Cambria"/>
              </a:rPr>
              <a:t>Сюзанна Ли</a:t>
            </a:r>
            <a:endParaRPr sz="1600" dirty="0">
              <a:latin typeface="Cambria"/>
              <a:cs typeface="Cambria"/>
            </a:endParaRPr>
          </a:p>
          <a:p>
            <a:pPr marL="12065" marR="5080" indent="-635" algn="ctr">
              <a:lnSpc>
                <a:spcPct val="107500"/>
              </a:lnSpc>
              <a:spcBef>
                <a:spcPts val="1970"/>
              </a:spcBef>
            </a:pPr>
            <a:r>
              <a:rPr sz="1600" spc="280" dirty="0">
                <a:solidFill>
                  <a:srgbClr val="FFFFFF"/>
                </a:solidFill>
                <a:latin typeface="Cambria"/>
                <a:cs typeface="Cambria"/>
              </a:rPr>
              <a:t>Managing</a:t>
            </a:r>
            <a:r>
              <a:rPr sz="1600" spc="165" dirty="0">
                <a:solidFill>
                  <a:srgbClr val="FFFFFF"/>
                </a:solidFill>
                <a:latin typeface="Cambria"/>
                <a:cs typeface="Cambria"/>
              </a:rPr>
              <a:t> </a:t>
            </a:r>
            <a:r>
              <a:rPr sz="1600" spc="190" dirty="0">
                <a:solidFill>
                  <a:srgbClr val="FFFFFF"/>
                </a:solidFill>
                <a:latin typeface="Cambria"/>
                <a:cs typeface="Cambria"/>
              </a:rPr>
              <a:t>Partner </a:t>
            </a:r>
            <a:r>
              <a:rPr sz="1600" spc="200" dirty="0">
                <a:solidFill>
                  <a:srgbClr val="FFFFFF"/>
                </a:solidFill>
                <a:latin typeface="Cambria"/>
                <a:cs typeface="Cambria"/>
              </a:rPr>
              <a:t>(Central</a:t>
            </a:r>
            <a:r>
              <a:rPr sz="1600" spc="160" dirty="0">
                <a:solidFill>
                  <a:srgbClr val="FFFFFF"/>
                </a:solidFill>
                <a:latin typeface="Cambria"/>
                <a:cs typeface="Cambria"/>
              </a:rPr>
              <a:t> </a:t>
            </a:r>
            <a:r>
              <a:rPr sz="1600" spc="195" dirty="0">
                <a:solidFill>
                  <a:srgbClr val="FFFFFF"/>
                </a:solidFill>
                <a:latin typeface="Cambria"/>
                <a:cs typeface="Cambria"/>
              </a:rPr>
              <a:t>Asia</a:t>
            </a:r>
            <a:r>
              <a:rPr sz="1600" spc="165" dirty="0">
                <a:solidFill>
                  <a:srgbClr val="FFFFFF"/>
                </a:solidFill>
                <a:latin typeface="Cambria"/>
                <a:cs typeface="Cambria"/>
              </a:rPr>
              <a:t> desk)</a:t>
            </a:r>
            <a:r>
              <a:rPr lang="en-US" sz="1600" spc="165" dirty="0">
                <a:solidFill>
                  <a:srgbClr val="FFFFFF"/>
                </a:solidFill>
                <a:latin typeface="Cambria"/>
                <a:cs typeface="Cambria"/>
              </a:rPr>
              <a:t>/</a:t>
            </a:r>
            <a:r>
              <a:rPr lang="ru-RU" sz="1600" spc="165" dirty="0">
                <a:solidFill>
                  <a:srgbClr val="FFFFFF"/>
                </a:solidFill>
                <a:latin typeface="Cambria"/>
                <a:cs typeface="Cambria"/>
              </a:rPr>
              <a:t>Управляющий Партнер (Центральная Азия)</a:t>
            </a:r>
            <a:endParaRPr sz="1600" dirty="0">
              <a:latin typeface="Cambria"/>
              <a:cs typeface="Cambria"/>
            </a:endParaRPr>
          </a:p>
        </p:txBody>
      </p:sp>
      <p:sp>
        <p:nvSpPr>
          <p:cNvPr id="23" name="object 23"/>
          <p:cNvSpPr txBox="1"/>
          <p:nvPr/>
        </p:nvSpPr>
        <p:spPr>
          <a:xfrm>
            <a:off x="5619369" y="4002798"/>
            <a:ext cx="2908781" cy="1027589"/>
          </a:xfrm>
          <a:prstGeom prst="rect">
            <a:avLst/>
          </a:prstGeom>
        </p:spPr>
        <p:txBody>
          <a:bodyPr vert="horz" wrap="square" lIns="0" tIns="12700" rIns="0" bIns="0" rtlCol="0">
            <a:spAutoFit/>
          </a:bodyPr>
          <a:lstStyle/>
          <a:p>
            <a:pPr algn="ctr">
              <a:lnSpc>
                <a:spcPct val="100000"/>
              </a:lnSpc>
              <a:spcBef>
                <a:spcPts val="100"/>
              </a:spcBef>
            </a:pPr>
            <a:r>
              <a:rPr sz="1600" b="1" spc="130" dirty="0">
                <a:solidFill>
                  <a:srgbClr val="FFFFFF"/>
                </a:solidFill>
                <a:latin typeface="Cambria"/>
                <a:cs typeface="Cambria"/>
              </a:rPr>
              <a:t>Divya</a:t>
            </a:r>
            <a:r>
              <a:rPr sz="1600" b="1" spc="140" dirty="0">
                <a:solidFill>
                  <a:srgbClr val="FFFFFF"/>
                </a:solidFill>
                <a:latin typeface="Cambria"/>
                <a:cs typeface="Cambria"/>
              </a:rPr>
              <a:t> </a:t>
            </a:r>
            <a:r>
              <a:rPr sz="1600" b="1" spc="145" dirty="0" err="1">
                <a:solidFill>
                  <a:srgbClr val="FFFFFF"/>
                </a:solidFill>
                <a:latin typeface="Cambria"/>
                <a:cs typeface="Cambria"/>
              </a:rPr>
              <a:t>Hazra</a:t>
            </a:r>
            <a:r>
              <a:rPr lang="en-US" sz="1600" b="1" spc="145" dirty="0">
                <a:solidFill>
                  <a:srgbClr val="FFFFFF"/>
                </a:solidFill>
                <a:latin typeface="Cambria"/>
                <a:cs typeface="Cambria"/>
              </a:rPr>
              <a:t>/</a:t>
            </a:r>
            <a:r>
              <a:rPr lang="ru-RU" sz="1600" b="1" spc="145" dirty="0" err="1">
                <a:solidFill>
                  <a:srgbClr val="FFFFFF"/>
                </a:solidFill>
                <a:latin typeface="Cambria"/>
                <a:cs typeface="Cambria"/>
              </a:rPr>
              <a:t>Дивия</a:t>
            </a:r>
            <a:r>
              <a:rPr lang="ru-RU" sz="1600" b="1" spc="145" dirty="0">
                <a:solidFill>
                  <a:srgbClr val="FFFFFF"/>
                </a:solidFill>
                <a:latin typeface="Cambria"/>
                <a:cs typeface="Cambria"/>
              </a:rPr>
              <a:t> Хазра</a:t>
            </a:r>
            <a:endParaRPr sz="1600" dirty="0">
              <a:latin typeface="Cambria"/>
              <a:cs typeface="Cambria"/>
            </a:endParaRPr>
          </a:p>
          <a:p>
            <a:pPr marL="12700" marR="5080" algn="ctr">
              <a:lnSpc>
                <a:spcPct val="107500"/>
              </a:lnSpc>
              <a:spcBef>
                <a:spcPts val="1970"/>
              </a:spcBef>
            </a:pPr>
            <a:r>
              <a:rPr sz="1600" spc="200" dirty="0">
                <a:solidFill>
                  <a:srgbClr val="FFFFFF"/>
                </a:solidFill>
                <a:latin typeface="Cambria"/>
                <a:cs typeface="Cambria"/>
              </a:rPr>
              <a:t>Partner</a:t>
            </a:r>
            <a:r>
              <a:rPr sz="1600" spc="140" dirty="0">
                <a:solidFill>
                  <a:srgbClr val="FFFFFF"/>
                </a:solidFill>
                <a:latin typeface="Cambria"/>
                <a:cs typeface="Cambria"/>
              </a:rPr>
              <a:t> </a:t>
            </a:r>
            <a:r>
              <a:rPr sz="1600" spc="195" dirty="0">
                <a:solidFill>
                  <a:srgbClr val="FFFFFF"/>
                </a:solidFill>
                <a:latin typeface="Cambria"/>
                <a:cs typeface="Cambria"/>
              </a:rPr>
              <a:t>(India Desk)</a:t>
            </a:r>
            <a:r>
              <a:rPr lang="en-US" sz="1600" spc="195" dirty="0">
                <a:solidFill>
                  <a:srgbClr val="FFFFFF"/>
                </a:solidFill>
                <a:latin typeface="Cambria"/>
                <a:cs typeface="Cambria"/>
              </a:rPr>
              <a:t>/</a:t>
            </a:r>
            <a:r>
              <a:rPr lang="ru-RU" sz="1600" spc="195" dirty="0">
                <a:solidFill>
                  <a:srgbClr val="FFFFFF"/>
                </a:solidFill>
                <a:latin typeface="Cambria"/>
                <a:cs typeface="Cambria"/>
              </a:rPr>
              <a:t>Партнер (Индия)</a:t>
            </a:r>
            <a:endParaRPr sz="1600" dirty="0">
              <a:latin typeface="Cambria"/>
              <a:cs typeface="Cambria"/>
            </a:endParaRPr>
          </a:p>
        </p:txBody>
      </p:sp>
      <p:sp>
        <p:nvSpPr>
          <p:cNvPr id="24" name="object 24"/>
          <p:cNvSpPr txBox="1"/>
          <p:nvPr/>
        </p:nvSpPr>
        <p:spPr>
          <a:xfrm>
            <a:off x="14025059" y="4002798"/>
            <a:ext cx="2595641" cy="1293496"/>
          </a:xfrm>
          <a:prstGeom prst="rect">
            <a:avLst/>
          </a:prstGeom>
        </p:spPr>
        <p:txBody>
          <a:bodyPr vert="horz" wrap="square" lIns="0" tIns="12700" rIns="0" bIns="0" rtlCol="0">
            <a:spAutoFit/>
          </a:bodyPr>
          <a:lstStyle/>
          <a:p>
            <a:pPr algn="ctr">
              <a:lnSpc>
                <a:spcPct val="100000"/>
              </a:lnSpc>
              <a:spcBef>
                <a:spcPts val="100"/>
              </a:spcBef>
            </a:pPr>
            <a:r>
              <a:rPr sz="1600" b="1" spc="130" dirty="0">
                <a:solidFill>
                  <a:srgbClr val="FFFFFF"/>
                </a:solidFill>
                <a:latin typeface="Cambria"/>
                <a:cs typeface="Cambria"/>
              </a:rPr>
              <a:t>Jacky</a:t>
            </a:r>
            <a:r>
              <a:rPr sz="1600" b="1" spc="155" dirty="0">
                <a:solidFill>
                  <a:srgbClr val="FFFFFF"/>
                </a:solidFill>
                <a:latin typeface="Cambria"/>
                <a:cs typeface="Cambria"/>
              </a:rPr>
              <a:t> </a:t>
            </a:r>
            <a:r>
              <a:rPr sz="1600" b="1" spc="170" dirty="0">
                <a:solidFill>
                  <a:srgbClr val="FFFFFF"/>
                </a:solidFill>
                <a:latin typeface="Cambria"/>
                <a:cs typeface="Cambria"/>
              </a:rPr>
              <a:t>Sun</a:t>
            </a:r>
            <a:r>
              <a:rPr lang="en-US" sz="1600" b="1" spc="170" dirty="0">
                <a:solidFill>
                  <a:srgbClr val="FFFFFF"/>
                </a:solidFill>
                <a:latin typeface="Cambria"/>
                <a:cs typeface="Cambria"/>
              </a:rPr>
              <a:t>/</a:t>
            </a:r>
            <a:r>
              <a:rPr lang="ru-RU" sz="1600" b="1" spc="170" dirty="0" err="1">
                <a:solidFill>
                  <a:srgbClr val="FFFFFF"/>
                </a:solidFill>
                <a:latin typeface="Cambria"/>
                <a:cs typeface="Cambria"/>
              </a:rPr>
              <a:t>Джэки</a:t>
            </a:r>
            <a:r>
              <a:rPr lang="ru-RU" sz="1600" b="1" spc="170" dirty="0">
                <a:solidFill>
                  <a:srgbClr val="FFFFFF"/>
                </a:solidFill>
                <a:latin typeface="Cambria"/>
                <a:cs typeface="Cambria"/>
              </a:rPr>
              <a:t> Сан</a:t>
            </a:r>
            <a:endParaRPr sz="1600" dirty="0">
              <a:latin typeface="Cambria"/>
              <a:cs typeface="Cambria"/>
            </a:endParaRPr>
          </a:p>
          <a:p>
            <a:pPr marL="12700" marR="5080" algn="ctr">
              <a:lnSpc>
                <a:spcPct val="107500"/>
              </a:lnSpc>
              <a:spcBef>
                <a:spcPts val="1970"/>
              </a:spcBef>
            </a:pPr>
            <a:r>
              <a:rPr sz="1600" spc="225" dirty="0">
                <a:solidFill>
                  <a:srgbClr val="FFFFFF"/>
                </a:solidFill>
                <a:latin typeface="Cambria"/>
                <a:cs typeface="Cambria"/>
              </a:rPr>
              <a:t>Legal</a:t>
            </a:r>
            <a:r>
              <a:rPr sz="1600" spc="160" dirty="0">
                <a:solidFill>
                  <a:srgbClr val="FFFFFF"/>
                </a:solidFill>
                <a:latin typeface="Cambria"/>
                <a:cs typeface="Cambria"/>
              </a:rPr>
              <a:t> </a:t>
            </a:r>
            <a:r>
              <a:rPr sz="1600" spc="215" dirty="0">
                <a:solidFill>
                  <a:srgbClr val="FFFFFF"/>
                </a:solidFill>
                <a:latin typeface="Cambria"/>
                <a:cs typeface="Cambria"/>
              </a:rPr>
              <a:t>Counsel </a:t>
            </a:r>
            <a:r>
              <a:rPr sz="1600" spc="229" dirty="0">
                <a:solidFill>
                  <a:srgbClr val="FFFFFF"/>
                </a:solidFill>
                <a:latin typeface="Cambria"/>
                <a:cs typeface="Cambria"/>
              </a:rPr>
              <a:t>(China</a:t>
            </a:r>
            <a:r>
              <a:rPr sz="1600" spc="145" dirty="0">
                <a:solidFill>
                  <a:srgbClr val="FFFFFF"/>
                </a:solidFill>
                <a:latin typeface="Cambria"/>
                <a:cs typeface="Cambria"/>
              </a:rPr>
              <a:t> </a:t>
            </a:r>
            <a:r>
              <a:rPr sz="1600" spc="195" dirty="0">
                <a:solidFill>
                  <a:srgbClr val="FFFFFF"/>
                </a:solidFill>
                <a:latin typeface="Cambria"/>
                <a:cs typeface="Cambria"/>
              </a:rPr>
              <a:t>Desk)</a:t>
            </a:r>
            <a:r>
              <a:rPr lang="en-US" sz="1600" spc="195" dirty="0">
                <a:solidFill>
                  <a:srgbClr val="FFFFFF"/>
                </a:solidFill>
                <a:latin typeface="Cambria"/>
                <a:cs typeface="Cambria"/>
              </a:rPr>
              <a:t>/</a:t>
            </a:r>
            <a:r>
              <a:rPr lang="ru-RU" sz="1600" spc="195" dirty="0">
                <a:solidFill>
                  <a:srgbClr val="FFFFFF"/>
                </a:solidFill>
                <a:latin typeface="Cambria"/>
                <a:cs typeface="Cambria"/>
              </a:rPr>
              <a:t>Юридический Консультант (</a:t>
            </a:r>
            <a:r>
              <a:rPr lang="ru-RU" sz="1600" spc="195" dirty="0" err="1">
                <a:solidFill>
                  <a:srgbClr val="FFFFFF"/>
                </a:solidFill>
                <a:latin typeface="Cambria"/>
                <a:cs typeface="Cambria"/>
              </a:rPr>
              <a:t>Китай</a:t>
            </a:r>
            <a:r>
              <a:rPr lang="ru-RU" sz="1600" spc="195" dirty="0">
                <a:solidFill>
                  <a:srgbClr val="FFFFFF"/>
                </a:solidFill>
                <a:latin typeface="Cambria"/>
                <a:cs typeface="Cambria"/>
              </a:rPr>
              <a:t>)</a:t>
            </a:r>
            <a:endParaRPr sz="1600" dirty="0">
              <a:latin typeface="Cambria"/>
              <a:cs typeface="Cambria"/>
            </a:endParaRPr>
          </a:p>
        </p:txBody>
      </p:sp>
      <p:sp>
        <p:nvSpPr>
          <p:cNvPr id="25" name="object 25"/>
          <p:cNvSpPr txBox="1"/>
          <p:nvPr/>
        </p:nvSpPr>
        <p:spPr>
          <a:xfrm>
            <a:off x="9636739" y="7369602"/>
            <a:ext cx="3096895" cy="1399422"/>
          </a:xfrm>
          <a:prstGeom prst="rect">
            <a:avLst/>
          </a:prstGeom>
        </p:spPr>
        <p:txBody>
          <a:bodyPr vert="horz" wrap="square" lIns="0" tIns="12700" rIns="0" bIns="0" rtlCol="0">
            <a:spAutoFit/>
          </a:bodyPr>
          <a:lstStyle/>
          <a:p>
            <a:pPr algn="ctr">
              <a:lnSpc>
                <a:spcPct val="100000"/>
              </a:lnSpc>
              <a:spcBef>
                <a:spcPts val="100"/>
              </a:spcBef>
            </a:pPr>
            <a:r>
              <a:rPr b="1" spc="105" dirty="0" err="1">
                <a:solidFill>
                  <a:srgbClr val="FFFFFF"/>
                </a:solidFill>
                <a:latin typeface="Cambria"/>
                <a:cs typeface="Cambria"/>
              </a:rPr>
              <a:t>Adrija</a:t>
            </a:r>
            <a:r>
              <a:rPr b="1" spc="150" dirty="0">
                <a:solidFill>
                  <a:srgbClr val="FFFFFF"/>
                </a:solidFill>
                <a:latin typeface="Cambria"/>
                <a:cs typeface="Cambria"/>
              </a:rPr>
              <a:t> </a:t>
            </a:r>
            <a:r>
              <a:rPr b="1" spc="130" dirty="0">
                <a:solidFill>
                  <a:srgbClr val="FFFFFF"/>
                </a:solidFill>
                <a:latin typeface="Cambria"/>
                <a:cs typeface="Cambria"/>
              </a:rPr>
              <a:t>Thakur</a:t>
            </a:r>
            <a:r>
              <a:rPr lang="en-US" b="1" spc="130" dirty="0">
                <a:solidFill>
                  <a:srgbClr val="FFFFFF"/>
                </a:solidFill>
                <a:latin typeface="Cambria"/>
                <a:cs typeface="Cambria"/>
              </a:rPr>
              <a:t>/</a:t>
            </a:r>
            <a:r>
              <a:rPr lang="ru-RU" b="1" spc="130" dirty="0" err="1">
                <a:solidFill>
                  <a:srgbClr val="FFFFFF"/>
                </a:solidFill>
                <a:latin typeface="Cambria"/>
                <a:cs typeface="Cambria"/>
              </a:rPr>
              <a:t>Адриджа</a:t>
            </a:r>
            <a:r>
              <a:rPr lang="ru-RU" b="1" spc="130" dirty="0">
                <a:solidFill>
                  <a:srgbClr val="FFFFFF"/>
                </a:solidFill>
                <a:latin typeface="Cambria"/>
                <a:cs typeface="Cambria"/>
              </a:rPr>
              <a:t> </a:t>
            </a:r>
            <a:r>
              <a:rPr lang="ru-RU" b="1" spc="130" dirty="0" err="1">
                <a:solidFill>
                  <a:srgbClr val="FFFFFF"/>
                </a:solidFill>
                <a:latin typeface="Cambria"/>
                <a:cs typeface="Cambria"/>
              </a:rPr>
              <a:t>Такур</a:t>
            </a:r>
            <a:endParaRPr dirty="0">
              <a:latin typeface="Cambria"/>
              <a:cs typeface="Cambria"/>
            </a:endParaRPr>
          </a:p>
          <a:p>
            <a:pPr marL="12700" marR="5080" algn="ctr">
              <a:lnSpc>
                <a:spcPct val="107500"/>
              </a:lnSpc>
              <a:spcBef>
                <a:spcPts val="1970"/>
              </a:spcBef>
            </a:pPr>
            <a:r>
              <a:rPr spc="200" dirty="0">
                <a:solidFill>
                  <a:srgbClr val="FFFFFF"/>
                </a:solidFill>
                <a:latin typeface="Cambria"/>
                <a:cs typeface="Cambria"/>
              </a:rPr>
              <a:t>Partner</a:t>
            </a:r>
            <a:r>
              <a:rPr spc="140" dirty="0">
                <a:solidFill>
                  <a:srgbClr val="FFFFFF"/>
                </a:solidFill>
                <a:latin typeface="Cambria"/>
                <a:cs typeface="Cambria"/>
              </a:rPr>
              <a:t> </a:t>
            </a:r>
            <a:r>
              <a:rPr spc="195" dirty="0">
                <a:solidFill>
                  <a:srgbClr val="FFFFFF"/>
                </a:solidFill>
                <a:latin typeface="Cambria"/>
                <a:cs typeface="Cambria"/>
              </a:rPr>
              <a:t>(India Desk)</a:t>
            </a:r>
            <a:r>
              <a:rPr lang="en-US" spc="195" dirty="0">
                <a:solidFill>
                  <a:srgbClr val="FFFFFF"/>
                </a:solidFill>
                <a:latin typeface="Cambria"/>
                <a:cs typeface="Cambria"/>
              </a:rPr>
              <a:t>/</a:t>
            </a:r>
            <a:r>
              <a:rPr lang="ru-RU" spc="195" dirty="0">
                <a:solidFill>
                  <a:srgbClr val="FFFFFF"/>
                </a:solidFill>
                <a:latin typeface="Cambria"/>
                <a:cs typeface="Cambria"/>
              </a:rPr>
              <a:t> Партнер (Индия)</a:t>
            </a:r>
            <a:endParaRPr dirty="0">
              <a:latin typeface="Cambria"/>
              <a:cs typeface="Cambria"/>
            </a:endParaRPr>
          </a:p>
        </p:txBody>
      </p:sp>
      <p:sp>
        <p:nvSpPr>
          <p:cNvPr id="26" name="object 26"/>
          <p:cNvSpPr txBox="1">
            <a:spLocks noGrp="1"/>
          </p:cNvSpPr>
          <p:nvPr>
            <p:ph type="title"/>
          </p:nvPr>
        </p:nvSpPr>
        <p:spPr>
          <a:xfrm>
            <a:off x="919330" y="966755"/>
            <a:ext cx="16449338" cy="1485964"/>
          </a:xfrm>
          <a:prstGeom prst="rect">
            <a:avLst/>
          </a:prstGeom>
        </p:spPr>
        <p:txBody>
          <a:bodyPr vert="horz" wrap="square" lIns="0" tIns="130473" rIns="0" bIns="0" rtlCol="0">
            <a:spAutoFit/>
          </a:bodyPr>
          <a:lstStyle/>
          <a:p>
            <a:pPr marL="109220">
              <a:lnSpc>
                <a:spcPct val="100000"/>
              </a:lnSpc>
              <a:spcBef>
                <a:spcPts val="130"/>
              </a:spcBef>
            </a:pPr>
            <a:r>
              <a:rPr sz="4400" i="1" spc="170" dirty="0">
                <a:latin typeface="Cambria"/>
                <a:cs typeface="Cambria"/>
              </a:rPr>
              <a:t>OUR</a:t>
            </a:r>
            <a:r>
              <a:rPr sz="4400" i="1" spc="-585" dirty="0">
                <a:latin typeface="Cambria"/>
                <a:cs typeface="Cambria"/>
              </a:rPr>
              <a:t> </a:t>
            </a:r>
            <a:r>
              <a:rPr sz="4400" i="1" spc="195" dirty="0">
                <a:latin typeface="Cambria"/>
                <a:cs typeface="Cambria"/>
              </a:rPr>
              <a:t>TEAM</a:t>
            </a:r>
            <a:r>
              <a:rPr lang="en-US" sz="4400" i="1" spc="195" dirty="0">
                <a:latin typeface="Cambria"/>
                <a:cs typeface="Cambria"/>
              </a:rPr>
              <a:t>/</a:t>
            </a:r>
            <a:br>
              <a:rPr lang="ru-RU" sz="4400" i="1" spc="195" dirty="0">
                <a:latin typeface="Cambria"/>
                <a:cs typeface="Cambria"/>
              </a:rPr>
            </a:br>
            <a:r>
              <a:rPr lang="ru-RU" sz="4400" i="1" spc="195" dirty="0">
                <a:latin typeface="Cambria"/>
                <a:cs typeface="Cambria"/>
              </a:rPr>
              <a:t>НАША КОМАНДА</a:t>
            </a:r>
            <a:endParaRPr sz="4400" dirty="0">
              <a:latin typeface="Cambria"/>
              <a:cs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758797" y="10287000"/>
                </a:moveTo>
                <a:lnTo>
                  <a:pt x="0" y="8528202"/>
                </a:lnTo>
                <a:lnTo>
                  <a:pt x="0" y="10287000"/>
                </a:lnTo>
                <a:lnTo>
                  <a:pt x="1758797" y="10287000"/>
                </a:lnTo>
                <a:close/>
              </a:path>
              <a:path w="18288000" h="10287000">
                <a:moveTo>
                  <a:pt x="18288000" y="0"/>
                </a:moveTo>
                <a:lnTo>
                  <a:pt x="16531031" y="0"/>
                </a:lnTo>
                <a:lnTo>
                  <a:pt x="18288000" y="1756968"/>
                </a:lnTo>
                <a:lnTo>
                  <a:pt x="18288000" y="0"/>
                </a:lnTo>
                <a:close/>
              </a:path>
            </a:pathLst>
          </a:custGeom>
          <a:solidFill>
            <a:srgbClr val="990000"/>
          </a:solidFill>
        </p:spPr>
        <p:txBody>
          <a:bodyPr wrap="square" lIns="0" tIns="0" rIns="0" bIns="0" rtlCol="0"/>
          <a:lstStyle/>
          <a:p>
            <a:endParaRPr/>
          </a:p>
        </p:txBody>
      </p:sp>
      <p:sp>
        <p:nvSpPr>
          <p:cNvPr id="3" name="object 3"/>
          <p:cNvSpPr txBox="1">
            <a:spLocks noGrp="1"/>
          </p:cNvSpPr>
          <p:nvPr>
            <p:ph type="title"/>
          </p:nvPr>
        </p:nvSpPr>
        <p:spPr>
          <a:xfrm>
            <a:off x="919330" y="966755"/>
            <a:ext cx="16449338" cy="571310"/>
          </a:xfrm>
          <a:prstGeom prst="rect">
            <a:avLst/>
          </a:prstGeom>
        </p:spPr>
        <p:txBody>
          <a:bodyPr vert="horz" wrap="square" lIns="0" tIns="17145" rIns="0" bIns="0" rtlCol="0">
            <a:spAutoFit/>
          </a:bodyPr>
          <a:lstStyle/>
          <a:p>
            <a:pPr marL="12700">
              <a:lnSpc>
                <a:spcPct val="100000"/>
              </a:lnSpc>
              <a:spcBef>
                <a:spcPts val="135"/>
              </a:spcBef>
            </a:pPr>
            <a:r>
              <a:rPr sz="3600" spc="400" dirty="0"/>
              <a:t>DOING</a:t>
            </a:r>
            <a:r>
              <a:rPr sz="3600" spc="635" dirty="0"/>
              <a:t> </a:t>
            </a:r>
            <a:r>
              <a:rPr sz="3600" spc="540" dirty="0"/>
              <a:t>A</a:t>
            </a:r>
            <a:r>
              <a:rPr sz="3600" spc="630" dirty="0"/>
              <a:t> </a:t>
            </a:r>
            <a:r>
              <a:rPr sz="3600" spc="305" dirty="0"/>
              <a:t>BUSINESS</a:t>
            </a:r>
            <a:r>
              <a:rPr lang="en-US" sz="3600" spc="305" dirty="0"/>
              <a:t> </a:t>
            </a:r>
            <a:r>
              <a:rPr sz="3600" spc="-790" dirty="0"/>
              <a:t> </a:t>
            </a:r>
            <a:r>
              <a:rPr sz="3600" spc="525" dirty="0"/>
              <a:t>IN</a:t>
            </a:r>
            <a:r>
              <a:rPr lang="en-US" sz="3600" spc="525" dirty="0"/>
              <a:t> </a:t>
            </a:r>
            <a:r>
              <a:rPr sz="3600" spc="-790" dirty="0"/>
              <a:t> </a:t>
            </a:r>
            <a:r>
              <a:rPr sz="3600" spc="305" dirty="0"/>
              <a:t>INDIA</a:t>
            </a:r>
          </a:p>
        </p:txBody>
      </p:sp>
      <p:sp>
        <p:nvSpPr>
          <p:cNvPr id="12" name="object 12"/>
          <p:cNvSpPr txBox="1"/>
          <p:nvPr/>
        </p:nvSpPr>
        <p:spPr>
          <a:xfrm>
            <a:off x="919330" y="1728566"/>
            <a:ext cx="16449338" cy="3388107"/>
          </a:xfrm>
          <a:prstGeom prst="rect">
            <a:avLst/>
          </a:prstGeom>
        </p:spPr>
        <p:txBody>
          <a:bodyPr vert="horz" wrap="square" lIns="0" tIns="12700" rIns="0" bIns="0" rtlCol="0">
            <a:spAutoFit/>
          </a:bodyPr>
          <a:lstStyle/>
          <a:p>
            <a:pPr marL="12700">
              <a:spcBef>
                <a:spcPts val="100"/>
              </a:spcBef>
            </a:pPr>
            <a:r>
              <a:rPr b="1" dirty="0">
                <a:solidFill>
                  <a:srgbClr val="990000"/>
                </a:solidFill>
                <a:latin typeface="Cambria"/>
                <a:cs typeface="Cambria"/>
              </a:rPr>
              <a:t>The economy</a:t>
            </a:r>
            <a:endParaRPr lang="ru-RU" b="1" dirty="0">
              <a:latin typeface="Cambria"/>
              <a:cs typeface="Cambria"/>
            </a:endParaRPr>
          </a:p>
          <a:p>
            <a:pPr marL="12700">
              <a:spcBef>
                <a:spcPts val="100"/>
              </a:spcBef>
            </a:pPr>
            <a:endParaRPr lang="ru-RU" b="1" dirty="0">
              <a:solidFill>
                <a:srgbClr val="990000"/>
              </a:solidFill>
              <a:latin typeface="Cambria"/>
              <a:cs typeface="Cambria"/>
            </a:endParaRPr>
          </a:p>
          <a:p>
            <a:pPr marL="298450" indent="-285750">
              <a:spcBef>
                <a:spcPts val="100"/>
              </a:spcBef>
              <a:buFont typeface="Arial" panose="020B0604020202020204" pitchFamily="34" charset="0"/>
              <a:buChar char="•"/>
            </a:pPr>
            <a:r>
              <a:rPr dirty="0">
                <a:solidFill>
                  <a:srgbClr val="990000"/>
                </a:solidFill>
                <a:latin typeface="Cambria"/>
                <a:cs typeface="Cambria"/>
              </a:rPr>
              <a:t>India retains world’s fastest growing economy rank, tying with China </a:t>
            </a:r>
            <a:endParaRPr lang="ru-RU" dirty="0">
              <a:solidFill>
                <a:srgbClr val="990000"/>
              </a:solidFill>
              <a:latin typeface="Cambria"/>
              <a:cs typeface="Cambria"/>
            </a:endParaRPr>
          </a:p>
          <a:p>
            <a:pPr marL="298450" indent="-285750">
              <a:spcBef>
                <a:spcPts val="100"/>
              </a:spcBef>
              <a:buFont typeface="Arial" panose="020B0604020202020204" pitchFamily="34" charset="0"/>
              <a:buChar char="•"/>
            </a:pPr>
            <a:r>
              <a:rPr dirty="0">
                <a:solidFill>
                  <a:srgbClr val="990000"/>
                </a:solidFill>
                <a:latin typeface="Cambria"/>
                <a:cs typeface="Cambria"/>
              </a:rPr>
              <a:t>India ranks 63rd in the World Bank’s ‘Ease of Doing</a:t>
            </a:r>
            <a:r>
              <a:rPr lang="ru-RU" dirty="0">
                <a:solidFill>
                  <a:srgbClr val="990000"/>
                </a:solidFill>
                <a:latin typeface="Cambria"/>
                <a:cs typeface="Cambria"/>
              </a:rPr>
              <a:t> </a:t>
            </a:r>
            <a:r>
              <a:rPr dirty="0">
                <a:solidFill>
                  <a:srgbClr val="990000"/>
                </a:solidFill>
                <a:latin typeface="Cambria"/>
                <a:cs typeface="Cambria"/>
              </a:rPr>
              <a:t>Business rankings’ </a:t>
            </a:r>
            <a:endParaRPr lang="ru-RU" dirty="0">
              <a:solidFill>
                <a:srgbClr val="990000"/>
              </a:solidFill>
              <a:latin typeface="Cambria"/>
              <a:cs typeface="Cambria"/>
            </a:endParaRPr>
          </a:p>
          <a:p>
            <a:pPr marL="298450" indent="-285750">
              <a:spcBef>
                <a:spcPts val="100"/>
              </a:spcBef>
              <a:buFont typeface="Arial" panose="020B0604020202020204" pitchFamily="34" charset="0"/>
              <a:buChar char="•"/>
            </a:pPr>
            <a:r>
              <a:rPr dirty="0">
                <a:solidFill>
                  <a:srgbClr val="990000"/>
                </a:solidFill>
                <a:latin typeface="Cambria"/>
                <a:cs typeface="Cambria"/>
              </a:rPr>
              <a:t>India ranks 96th in ‘United Nations E-Government Index’</a:t>
            </a:r>
            <a:endParaRPr dirty="0">
              <a:latin typeface="Cambria"/>
              <a:cs typeface="Cambria"/>
            </a:endParaRPr>
          </a:p>
          <a:p>
            <a:pPr>
              <a:spcBef>
                <a:spcPts val="25"/>
              </a:spcBef>
            </a:pPr>
            <a:endParaRPr dirty="0">
              <a:latin typeface="Cambria"/>
              <a:cs typeface="Cambria"/>
            </a:endParaRPr>
          </a:p>
          <a:p>
            <a:pPr marL="12700"/>
            <a:r>
              <a:rPr b="1" dirty="0">
                <a:solidFill>
                  <a:srgbClr val="990000"/>
                </a:solidFill>
                <a:latin typeface="Cambria"/>
                <a:cs typeface="Cambria"/>
              </a:rPr>
              <a:t>Key factors contributing to the growth</a:t>
            </a:r>
            <a:endParaRPr lang="ru-RU" b="1" dirty="0">
              <a:latin typeface="Cambria"/>
              <a:cs typeface="Cambria"/>
            </a:endParaRPr>
          </a:p>
          <a:p>
            <a:pPr marL="12700"/>
            <a:endParaRPr lang="ru-RU" b="1" dirty="0">
              <a:solidFill>
                <a:srgbClr val="990000"/>
              </a:solidFill>
              <a:latin typeface="Cambria"/>
              <a:cs typeface="Cambria"/>
            </a:endParaRPr>
          </a:p>
          <a:p>
            <a:pPr marL="298450" indent="-285750">
              <a:buFont typeface="Arial" panose="020B0604020202020204" pitchFamily="34" charset="0"/>
              <a:buChar char="•"/>
            </a:pPr>
            <a:r>
              <a:rPr dirty="0">
                <a:solidFill>
                  <a:srgbClr val="990000"/>
                </a:solidFill>
                <a:latin typeface="Cambria"/>
                <a:cs typeface="Cambria"/>
              </a:rPr>
              <a:t>Introduction of the unified indirect tax law system </a:t>
            </a:r>
            <a:endParaRPr lang="ru-RU" dirty="0">
              <a:solidFill>
                <a:srgbClr val="990000"/>
              </a:solidFill>
              <a:latin typeface="Cambria"/>
              <a:cs typeface="Cambria"/>
            </a:endParaRPr>
          </a:p>
          <a:p>
            <a:pPr marL="298450" indent="-285750">
              <a:buFont typeface="Arial" panose="020B0604020202020204" pitchFamily="34" charset="0"/>
              <a:buChar char="•"/>
            </a:pPr>
            <a:r>
              <a:rPr dirty="0">
                <a:solidFill>
                  <a:srgbClr val="990000"/>
                </a:solidFill>
                <a:latin typeface="Cambria"/>
                <a:cs typeface="Cambria"/>
              </a:rPr>
              <a:t>Reforms in the taxes on foreign investors</a:t>
            </a:r>
            <a:endParaRPr lang="ru-RU" dirty="0">
              <a:latin typeface="Cambria"/>
              <a:cs typeface="Cambria"/>
            </a:endParaRPr>
          </a:p>
          <a:p>
            <a:pPr marL="298450" indent="-285750">
              <a:buFont typeface="Arial" panose="020B0604020202020204" pitchFamily="34" charset="0"/>
              <a:buChar char="•"/>
            </a:pPr>
            <a:r>
              <a:rPr dirty="0">
                <a:solidFill>
                  <a:srgbClr val="990000"/>
                </a:solidFill>
                <a:latin typeface="Cambria"/>
                <a:cs typeface="Cambria"/>
              </a:rPr>
              <a:t>Reforms in the Insolvency and Bankruptcy Code </a:t>
            </a:r>
            <a:endParaRPr lang="ru-RU" dirty="0">
              <a:solidFill>
                <a:srgbClr val="990000"/>
              </a:solidFill>
              <a:latin typeface="Cambria"/>
              <a:cs typeface="Cambria"/>
            </a:endParaRPr>
          </a:p>
          <a:p>
            <a:pPr marL="298450" indent="-285750">
              <a:buFont typeface="Arial" panose="020B0604020202020204" pitchFamily="34" charset="0"/>
              <a:buChar char="•"/>
            </a:pPr>
            <a:r>
              <a:rPr dirty="0">
                <a:solidFill>
                  <a:srgbClr val="990000"/>
                </a:solidFill>
                <a:latin typeface="Cambria"/>
                <a:cs typeface="Cambria"/>
              </a:rPr>
              <a:t>Liberalization in the legal framework for foreign investments</a:t>
            </a:r>
            <a:endParaRPr dirty="0">
              <a:latin typeface="Cambria"/>
              <a:cs typeface="Cambria"/>
            </a:endParaRPr>
          </a:p>
        </p:txBody>
      </p:sp>
      <p:sp>
        <p:nvSpPr>
          <p:cNvPr id="16" name="TextBox 15">
            <a:extLst>
              <a:ext uri="{FF2B5EF4-FFF2-40B4-BE49-F238E27FC236}">
                <a16:creationId xmlns:a16="http://schemas.microsoft.com/office/drawing/2014/main" id="{06E48910-C16C-2307-43A2-866F8686F091}"/>
              </a:ext>
            </a:extLst>
          </p:cNvPr>
          <p:cNvSpPr txBox="1"/>
          <p:nvPr/>
        </p:nvSpPr>
        <p:spPr>
          <a:xfrm>
            <a:off x="762000" y="5221624"/>
            <a:ext cx="10058400" cy="4524315"/>
          </a:xfrm>
          <a:prstGeom prst="rect">
            <a:avLst/>
          </a:prstGeom>
          <a:noFill/>
        </p:spPr>
        <p:txBody>
          <a:bodyPr wrap="square">
            <a:spAutoFit/>
          </a:bodyPr>
          <a:lstStyle/>
          <a:p>
            <a:pPr algn="just"/>
            <a:r>
              <a:rPr kumimoji="0" lang="ru-RU" sz="3600" b="0" i="0" u="none" strike="noStrike" kern="0" cap="none" normalizeH="0" baseline="0" noProof="0" dirty="0">
                <a:ln>
                  <a:noFill/>
                </a:ln>
                <a:solidFill>
                  <a:srgbClr val="990000"/>
                </a:solidFill>
                <a:effectLst/>
                <a:uLnTx/>
                <a:uFillTx/>
                <a:latin typeface="Cambria"/>
                <a:ea typeface="+mj-ea"/>
              </a:rPr>
              <a:t>ВЕДЕНИЕ БИЗНЕСА В ИНДИИ</a:t>
            </a:r>
          </a:p>
          <a:p>
            <a:pPr algn="just"/>
            <a:endParaRPr lang="ru-RU" dirty="0">
              <a:solidFill>
                <a:srgbClr val="990000"/>
              </a:solidFill>
              <a:latin typeface="Cambria"/>
              <a:ea typeface="+mj-ea"/>
            </a:endParaRPr>
          </a:p>
          <a:p>
            <a:pPr algn="just"/>
            <a:r>
              <a:rPr kumimoji="0" lang="ru-RU" b="1" i="0" u="none" strike="noStrike" kern="0" cap="none" normalizeH="0" baseline="0" noProof="0" dirty="0">
                <a:ln>
                  <a:noFill/>
                </a:ln>
                <a:solidFill>
                  <a:srgbClr val="990000"/>
                </a:solidFill>
                <a:effectLst/>
                <a:uLnTx/>
                <a:uFillTx/>
                <a:latin typeface="Cambria"/>
                <a:ea typeface="+mj-ea"/>
              </a:rPr>
              <a:t>Экономика</a:t>
            </a:r>
          </a:p>
          <a:p>
            <a:pPr algn="just"/>
            <a:endParaRPr kumimoji="0" lang="ru-RU" b="1" i="0" u="none" strike="noStrike" kern="0" cap="none" normalizeH="0" baseline="0" noProof="0" dirty="0">
              <a:ln>
                <a:noFill/>
              </a:ln>
              <a:solidFill>
                <a:srgbClr val="990000"/>
              </a:solidFill>
              <a:effectLst/>
              <a:uLnTx/>
              <a:uFillTx/>
              <a:latin typeface="Cambria"/>
              <a:ea typeface="+mj-ea"/>
            </a:endParaRPr>
          </a:p>
          <a:p>
            <a:pPr marL="285750" indent="-285750" algn="just">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Индия сохраняет звание самой быстрорастущей экономики мира, сравнявшись с </a:t>
            </a:r>
            <a:r>
              <a:rPr kumimoji="0" lang="ru-RU" b="0" i="0" u="none" strike="noStrike" kern="0" cap="none" normalizeH="0" baseline="0" noProof="0" dirty="0" err="1">
                <a:ln>
                  <a:noFill/>
                </a:ln>
                <a:solidFill>
                  <a:srgbClr val="990000"/>
                </a:solidFill>
                <a:effectLst/>
                <a:uLnTx/>
                <a:uFillTx/>
                <a:latin typeface="Cambria"/>
                <a:ea typeface="+mj-ea"/>
              </a:rPr>
              <a:t>Китаем</a:t>
            </a:r>
            <a:r>
              <a:rPr kumimoji="0" lang="ru-RU" b="0" i="0" u="none" strike="noStrike" kern="0" cap="none" normalizeH="0" baseline="0" noProof="0" dirty="0">
                <a:ln>
                  <a:noFill/>
                </a:ln>
                <a:solidFill>
                  <a:srgbClr val="990000"/>
                </a:solidFill>
                <a:effectLst/>
                <a:uLnTx/>
                <a:uFillTx/>
                <a:latin typeface="Cambria"/>
                <a:ea typeface="+mj-ea"/>
              </a:rPr>
              <a:t> </a:t>
            </a:r>
          </a:p>
          <a:p>
            <a:pPr marL="285750" indent="-285750" algn="just">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Индия занимает 63-е место в рейтинге Всемирного банка "Легкость ведения бизнеса" </a:t>
            </a:r>
          </a:p>
          <a:p>
            <a:pPr marL="285750" indent="-285750" algn="just">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Индия занимает 96-е место в "Индексе электронного правительства ООН"</a:t>
            </a:r>
          </a:p>
          <a:p>
            <a:pPr marL="285750" indent="-285750" algn="just">
              <a:buFont typeface="Arial" panose="020B0604020202020204" pitchFamily="34" charset="0"/>
              <a:buChar char="•"/>
            </a:pPr>
            <a:endParaRPr lang="ru-RU" dirty="0">
              <a:solidFill>
                <a:srgbClr val="990000"/>
              </a:solidFill>
              <a:latin typeface="Cambria"/>
              <a:ea typeface="+mj-ea"/>
            </a:endParaRPr>
          </a:p>
          <a:p>
            <a:pPr algn="just"/>
            <a:r>
              <a:rPr kumimoji="0" lang="ru-RU" b="1" i="0" u="none" strike="noStrike" kern="0" cap="none" normalizeH="0" baseline="0" noProof="0" dirty="0">
                <a:ln>
                  <a:noFill/>
                </a:ln>
                <a:solidFill>
                  <a:srgbClr val="990000"/>
                </a:solidFill>
                <a:effectLst/>
                <a:uLnTx/>
                <a:uFillTx/>
                <a:latin typeface="Cambria"/>
                <a:ea typeface="+mj-ea"/>
              </a:rPr>
              <a:t>Ключевые факторы, способствующие росту</a:t>
            </a:r>
          </a:p>
          <a:p>
            <a:pPr algn="just"/>
            <a:endParaRPr lang="ru-RU" noProof="0" dirty="0">
              <a:solidFill>
                <a:srgbClr val="990000"/>
              </a:solidFill>
              <a:latin typeface="Cambria"/>
              <a:ea typeface="+mj-ea"/>
            </a:endParaRPr>
          </a:p>
          <a:p>
            <a:pPr marL="285750" indent="-285750" algn="just">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Введение единой системы косвенного налогообложения </a:t>
            </a:r>
          </a:p>
          <a:p>
            <a:pPr marL="285750" indent="-285750" algn="just">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Реформы в области налогов на иностранных инвесторов</a:t>
            </a:r>
          </a:p>
          <a:p>
            <a:pPr marL="285750" indent="-285750" algn="just">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Реформы в Кодексе о неплатежеспособности и банкротстве </a:t>
            </a:r>
          </a:p>
          <a:p>
            <a:pPr marL="285750" indent="-285750" algn="just">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Либерализация правовой базы для иностранных инвестиций</a:t>
            </a:r>
            <a:endParaRPr lang="ru-RU" dirty="0">
              <a:solidFill>
                <a:srgbClr val="990000"/>
              </a:solidFill>
              <a:latin typeface="Cambria"/>
              <a:ea typeface="+mj-ea"/>
            </a:endParaRPr>
          </a:p>
          <a:p>
            <a:endParaRPr lang="ru-K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758797" y="10286987"/>
                </a:moveTo>
                <a:lnTo>
                  <a:pt x="0" y="8528190"/>
                </a:lnTo>
                <a:lnTo>
                  <a:pt x="0" y="10286987"/>
                </a:lnTo>
                <a:lnTo>
                  <a:pt x="1758797" y="10286987"/>
                </a:lnTo>
                <a:close/>
              </a:path>
              <a:path w="18288000" h="10287000">
                <a:moveTo>
                  <a:pt x="18288000" y="0"/>
                </a:moveTo>
                <a:lnTo>
                  <a:pt x="16531031" y="0"/>
                </a:lnTo>
                <a:lnTo>
                  <a:pt x="18288000" y="1756956"/>
                </a:lnTo>
                <a:lnTo>
                  <a:pt x="18288000" y="0"/>
                </a:lnTo>
                <a:close/>
              </a:path>
            </a:pathLst>
          </a:custGeom>
          <a:solidFill>
            <a:srgbClr val="990000"/>
          </a:solidFill>
        </p:spPr>
        <p:txBody>
          <a:bodyPr wrap="square" lIns="0" tIns="0" rIns="0" bIns="0" rtlCol="0"/>
          <a:lstStyle/>
          <a:p>
            <a:endParaRPr/>
          </a:p>
        </p:txBody>
      </p:sp>
      <p:sp>
        <p:nvSpPr>
          <p:cNvPr id="3" name="object 3"/>
          <p:cNvSpPr txBox="1">
            <a:spLocks noGrp="1"/>
          </p:cNvSpPr>
          <p:nvPr>
            <p:ph type="title"/>
          </p:nvPr>
        </p:nvSpPr>
        <p:spPr>
          <a:xfrm>
            <a:off x="919330" y="966755"/>
            <a:ext cx="16449338" cy="694421"/>
          </a:xfrm>
          <a:prstGeom prst="rect">
            <a:avLst/>
          </a:prstGeom>
        </p:spPr>
        <p:txBody>
          <a:bodyPr vert="horz" wrap="square" lIns="0" tIns="17145" rIns="0" bIns="0" rtlCol="0">
            <a:spAutoFit/>
          </a:bodyPr>
          <a:lstStyle/>
          <a:p>
            <a:pPr marL="90805">
              <a:lnSpc>
                <a:spcPct val="100000"/>
              </a:lnSpc>
              <a:spcBef>
                <a:spcPts val="135"/>
              </a:spcBef>
            </a:pPr>
            <a:r>
              <a:rPr sz="4400" spc="305" dirty="0"/>
              <a:t>FOREIGN</a:t>
            </a:r>
            <a:r>
              <a:rPr lang="ru-RU" sz="4400" spc="305" dirty="0"/>
              <a:t> </a:t>
            </a:r>
            <a:r>
              <a:rPr sz="4400" spc="-785" dirty="0"/>
              <a:t> </a:t>
            </a:r>
            <a:r>
              <a:rPr lang="ru-RU" sz="4400" spc="-785" dirty="0"/>
              <a:t> </a:t>
            </a:r>
            <a:r>
              <a:rPr sz="4400" spc="295" dirty="0"/>
              <a:t>DIREC</a:t>
            </a:r>
            <a:r>
              <a:rPr lang="en-US" sz="4400" spc="295" dirty="0"/>
              <a:t>T</a:t>
            </a:r>
            <a:r>
              <a:rPr lang="ru-KZ" sz="4400" spc="-785" dirty="0"/>
              <a:t> </a:t>
            </a:r>
            <a:r>
              <a:rPr lang="ru-RU" sz="4400" spc="-785" dirty="0"/>
              <a:t> </a:t>
            </a:r>
            <a:r>
              <a:rPr lang="ru-RU" sz="4400" spc="305" dirty="0"/>
              <a:t> </a:t>
            </a:r>
            <a:r>
              <a:rPr sz="4400" spc="350" dirty="0"/>
              <a:t>INVESTMENT</a:t>
            </a:r>
          </a:p>
        </p:txBody>
      </p:sp>
      <p:sp>
        <p:nvSpPr>
          <p:cNvPr id="11" name="object 11"/>
          <p:cNvSpPr txBox="1"/>
          <p:nvPr/>
        </p:nvSpPr>
        <p:spPr>
          <a:xfrm>
            <a:off x="1066800" y="1943100"/>
            <a:ext cx="16002000" cy="3308598"/>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990000"/>
                </a:solidFill>
                <a:latin typeface="Cambria"/>
                <a:cs typeface="Cambria"/>
              </a:rPr>
              <a:t>Key Regulations</a:t>
            </a:r>
            <a:endParaRPr lang="ru-RU" sz="2400" b="1" dirty="0">
              <a:latin typeface="Cambria"/>
              <a:cs typeface="Cambria"/>
            </a:endParaRPr>
          </a:p>
          <a:p>
            <a:pPr marL="12700">
              <a:lnSpc>
                <a:spcPct val="100000"/>
              </a:lnSpc>
              <a:spcBef>
                <a:spcPts val="100"/>
              </a:spcBef>
            </a:pPr>
            <a:endParaRPr lang="ru-RU" sz="2400" b="1" dirty="0">
              <a:solidFill>
                <a:srgbClr val="990000"/>
              </a:solidFill>
              <a:latin typeface="Cambria"/>
              <a:cs typeface="Cambria"/>
            </a:endParaRPr>
          </a:p>
          <a:p>
            <a:pPr marL="298450" indent="-285750">
              <a:lnSpc>
                <a:spcPct val="100000"/>
              </a:lnSpc>
              <a:spcBef>
                <a:spcPts val="100"/>
              </a:spcBef>
              <a:buFont typeface="Arial" panose="020B0604020202020204" pitchFamily="34" charset="0"/>
              <a:buChar char="•"/>
            </a:pPr>
            <a:r>
              <a:rPr dirty="0">
                <a:solidFill>
                  <a:srgbClr val="990000"/>
                </a:solidFill>
                <a:latin typeface="Cambria"/>
                <a:cs typeface="Cambria"/>
              </a:rPr>
              <a:t>Foreign Exchange Management Act, 1999 </a:t>
            </a:r>
            <a:endParaRPr lang="ru-RU" dirty="0">
              <a:solidFill>
                <a:srgbClr val="990000"/>
              </a:solidFill>
              <a:latin typeface="Cambria"/>
              <a:cs typeface="Cambria"/>
            </a:endParaRPr>
          </a:p>
          <a:p>
            <a:pPr marL="298450" indent="-285750">
              <a:lnSpc>
                <a:spcPct val="100000"/>
              </a:lnSpc>
              <a:spcBef>
                <a:spcPts val="100"/>
              </a:spcBef>
              <a:buFont typeface="Arial" panose="020B0604020202020204" pitchFamily="34" charset="0"/>
              <a:buChar char="•"/>
            </a:pPr>
            <a:r>
              <a:rPr dirty="0">
                <a:solidFill>
                  <a:srgbClr val="990000"/>
                </a:solidFill>
                <a:latin typeface="Cambria"/>
                <a:cs typeface="Cambria"/>
              </a:rPr>
              <a:t>TISPRO Regulations, 2017</a:t>
            </a:r>
            <a:endParaRPr lang="ru-RU" dirty="0">
              <a:latin typeface="Cambria"/>
              <a:cs typeface="Cambria"/>
            </a:endParaRPr>
          </a:p>
          <a:p>
            <a:pPr marL="298450" indent="-285750">
              <a:lnSpc>
                <a:spcPct val="100000"/>
              </a:lnSpc>
              <a:spcBef>
                <a:spcPts val="100"/>
              </a:spcBef>
              <a:buFont typeface="Arial" panose="020B0604020202020204" pitchFamily="34" charset="0"/>
              <a:buChar char="•"/>
            </a:pPr>
            <a:r>
              <a:rPr dirty="0">
                <a:solidFill>
                  <a:srgbClr val="990000"/>
                </a:solidFill>
                <a:latin typeface="Cambria"/>
                <a:cs typeface="Cambria"/>
              </a:rPr>
              <a:t>Consolidated FDI Policy, 2017 </a:t>
            </a:r>
            <a:endParaRPr lang="ru-RU" dirty="0">
              <a:solidFill>
                <a:srgbClr val="990000"/>
              </a:solidFill>
              <a:latin typeface="Cambria"/>
              <a:cs typeface="Cambria"/>
            </a:endParaRPr>
          </a:p>
          <a:p>
            <a:pPr marL="298450" indent="-285750">
              <a:lnSpc>
                <a:spcPct val="100000"/>
              </a:lnSpc>
              <a:spcBef>
                <a:spcPts val="100"/>
              </a:spcBef>
              <a:buFont typeface="Arial" panose="020B0604020202020204" pitchFamily="34" charset="0"/>
              <a:buChar char="•"/>
            </a:pPr>
            <a:r>
              <a:rPr dirty="0">
                <a:solidFill>
                  <a:srgbClr val="990000"/>
                </a:solidFill>
                <a:latin typeface="Cambria"/>
                <a:cs typeface="Cambria"/>
              </a:rPr>
              <a:t>Indian Companies Act, 2013</a:t>
            </a:r>
            <a:endParaRPr dirty="0">
              <a:latin typeface="Cambria"/>
              <a:cs typeface="Cambria"/>
            </a:endParaRPr>
          </a:p>
          <a:p>
            <a:pPr>
              <a:lnSpc>
                <a:spcPct val="100000"/>
              </a:lnSpc>
              <a:spcBef>
                <a:spcPts val="25"/>
              </a:spcBef>
            </a:pPr>
            <a:endParaRPr dirty="0">
              <a:latin typeface="Cambria"/>
              <a:cs typeface="Cambria"/>
            </a:endParaRPr>
          </a:p>
          <a:p>
            <a:pPr marL="12700">
              <a:lnSpc>
                <a:spcPct val="100000"/>
              </a:lnSpc>
            </a:pPr>
            <a:r>
              <a:rPr b="1" dirty="0">
                <a:solidFill>
                  <a:srgbClr val="990000"/>
                </a:solidFill>
                <a:latin typeface="Cambria"/>
                <a:cs typeface="Cambria"/>
              </a:rPr>
              <a:t>Key Governing Bodies</a:t>
            </a:r>
            <a:endParaRPr lang="ru-RU" b="1" dirty="0">
              <a:latin typeface="Cambria"/>
              <a:cs typeface="Cambria"/>
            </a:endParaRPr>
          </a:p>
          <a:p>
            <a:pPr marL="12700">
              <a:lnSpc>
                <a:spcPct val="100000"/>
              </a:lnSpc>
            </a:pPr>
            <a:endParaRPr lang="ru-RU" b="1" dirty="0">
              <a:solidFill>
                <a:srgbClr val="990000"/>
              </a:solidFill>
              <a:latin typeface="Cambria"/>
              <a:cs typeface="Cambria"/>
            </a:endParaRPr>
          </a:p>
          <a:p>
            <a:pPr marL="298450" indent="-285750">
              <a:lnSpc>
                <a:spcPct val="100000"/>
              </a:lnSpc>
              <a:buFont typeface="Arial" panose="020B0604020202020204" pitchFamily="34" charset="0"/>
              <a:buChar char="•"/>
            </a:pPr>
            <a:r>
              <a:rPr dirty="0">
                <a:solidFill>
                  <a:srgbClr val="990000"/>
                </a:solidFill>
                <a:latin typeface="Cambria"/>
                <a:cs typeface="Cambria"/>
              </a:rPr>
              <a:t>Reserve Bank of India (RBI</a:t>
            </a:r>
            <a:r>
              <a:rPr lang="ru-KZ" dirty="0">
                <a:solidFill>
                  <a:srgbClr val="990000"/>
                </a:solidFill>
                <a:latin typeface="Cambria"/>
                <a:cs typeface="Cambria"/>
              </a:rPr>
              <a:t>)</a:t>
            </a:r>
            <a:endParaRPr lang="ru-RU" dirty="0">
              <a:latin typeface="Cambria"/>
              <a:cs typeface="Cambria"/>
            </a:endParaRPr>
          </a:p>
          <a:p>
            <a:pPr marL="298450" indent="-285750">
              <a:lnSpc>
                <a:spcPct val="100000"/>
              </a:lnSpc>
              <a:buFont typeface="Arial" panose="020B0604020202020204" pitchFamily="34" charset="0"/>
              <a:buChar char="•"/>
            </a:pPr>
            <a:r>
              <a:rPr lang="en-US" dirty="0">
                <a:solidFill>
                  <a:srgbClr val="990000"/>
                </a:solidFill>
                <a:latin typeface="Cambria"/>
                <a:cs typeface="Cambria"/>
              </a:rPr>
              <a:t>Respective Government Ministry along with Department of Industrial Policy and Promotion (DIPP)</a:t>
            </a:r>
            <a:endParaRPr lang="en-US" dirty="0">
              <a:latin typeface="Cambria"/>
              <a:cs typeface="Cambria"/>
            </a:endParaRPr>
          </a:p>
        </p:txBody>
      </p:sp>
      <p:sp>
        <p:nvSpPr>
          <p:cNvPr id="15" name="TextBox 14">
            <a:extLst>
              <a:ext uri="{FF2B5EF4-FFF2-40B4-BE49-F238E27FC236}">
                <a16:creationId xmlns:a16="http://schemas.microsoft.com/office/drawing/2014/main" id="{07D17F6D-5950-33CC-23CE-8317D4DC7B84}"/>
              </a:ext>
            </a:extLst>
          </p:cNvPr>
          <p:cNvSpPr txBox="1"/>
          <p:nvPr/>
        </p:nvSpPr>
        <p:spPr>
          <a:xfrm>
            <a:off x="919330" y="5372100"/>
            <a:ext cx="15692270" cy="4770537"/>
          </a:xfrm>
          <a:prstGeom prst="rect">
            <a:avLst/>
          </a:prstGeom>
          <a:noFill/>
        </p:spPr>
        <p:txBody>
          <a:bodyPr wrap="square">
            <a:spAutoFit/>
          </a:bodyPr>
          <a:lstStyle/>
          <a:p>
            <a:r>
              <a:rPr kumimoji="0" lang="ru-RU" sz="4400" b="0" i="0" u="none" strike="noStrike" kern="0" cap="none" normalizeH="0" baseline="0" noProof="0" dirty="0">
                <a:ln>
                  <a:noFill/>
                </a:ln>
                <a:solidFill>
                  <a:srgbClr val="990000"/>
                </a:solidFill>
                <a:effectLst/>
                <a:uLnTx/>
                <a:uFillTx/>
                <a:latin typeface="Cambria"/>
                <a:ea typeface="+mj-ea"/>
              </a:rPr>
              <a:t>ПРЯМЫЕ ИНОСТРАННЫЕ ИНВЕСИЦИИ(ПИИ)</a:t>
            </a:r>
          </a:p>
          <a:p>
            <a:endParaRPr kumimoji="0" lang="ru-RU" b="0" i="0" u="none" strike="noStrike" kern="0" cap="none" normalizeH="0" baseline="0" noProof="0" dirty="0">
              <a:ln>
                <a:noFill/>
              </a:ln>
              <a:solidFill>
                <a:srgbClr val="990000"/>
              </a:solidFill>
              <a:effectLst/>
              <a:uLnTx/>
              <a:uFillTx/>
              <a:latin typeface="Cambria"/>
              <a:ea typeface="+mj-ea"/>
            </a:endParaRPr>
          </a:p>
          <a:p>
            <a:r>
              <a:rPr kumimoji="0" lang="ru-RU" b="1" i="0" u="none" strike="noStrike" kern="0" cap="none" normalizeH="0" baseline="0" noProof="0" dirty="0">
                <a:ln>
                  <a:noFill/>
                </a:ln>
                <a:solidFill>
                  <a:srgbClr val="990000"/>
                </a:solidFill>
                <a:effectLst/>
                <a:uLnTx/>
                <a:uFillTx/>
                <a:latin typeface="Cambria"/>
                <a:ea typeface="+mj-ea"/>
              </a:rPr>
              <a:t>Основные нормативные акты</a:t>
            </a:r>
          </a:p>
          <a:p>
            <a:endParaRPr kumimoji="0" lang="ru-RU" b="0" i="0" u="none" strike="noStrike" kern="0" cap="none" normalizeH="0" baseline="0" noProof="0" dirty="0">
              <a:ln>
                <a:noFill/>
              </a:ln>
              <a:solidFill>
                <a:srgbClr val="990000"/>
              </a:solidFill>
              <a:effectLst/>
              <a:uLnTx/>
              <a:uFillTx/>
              <a:latin typeface="Cambria"/>
              <a:ea typeface="+mj-ea"/>
            </a:endParaRPr>
          </a:p>
          <a:p>
            <a:pPr marL="285750" indent="-285750">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Закон об управлении иностранной валютой, 1999</a:t>
            </a:r>
          </a:p>
          <a:p>
            <a:pPr marL="285750" indent="-285750">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Правила TISPRO, 2017</a:t>
            </a:r>
          </a:p>
          <a:p>
            <a:pPr marL="285750" indent="-285750">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Консолидированная политика в области ПИИ, 2017 </a:t>
            </a:r>
          </a:p>
          <a:p>
            <a:pPr marL="285750" indent="-285750">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Закон об индийских компаниях, 2013</a:t>
            </a:r>
          </a:p>
          <a:p>
            <a:endParaRPr kumimoji="0" lang="ru-RU" b="0" i="0" u="none" strike="noStrike" kern="0" cap="none" normalizeH="0" baseline="0" noProof="0" dirty="0">
              <a:ln>
                <a:noFill/>
              </a:ln>
              <a:solidFill>
                <a:srgbClr val="990000"/>
              </a:solidFill>
              <a:effectLst/>
              <a:uLnTx/>
              <a:uFillTx/>
              <a:latin typeface="Cambria"/>
              <a:ea typeface="+mj-ea"/>
            </a:endParaRPr>
          </a:p>
          <a:p>
            <a:r>
              <a:rPr kumimoji="0" lang="ru-RU" b="1" i="0" u="none" strike="noStrike" kern="0" cap="none" normalizeH="0" baseline="0" noProof="0" dirty="0">
                <a:ln>
                  <a:noFill/>
                </a:ln>
                <a:solidFill>
                  <a:srgbClr val="990000"/>
                </a:solidFill>
                <a:effectLst/>
                <a:uLnTx/>
                <a:uFillTx/>
                <a:latin typeface="Cambria"/>
                <a:ea typeface="+mj-ea"/>
              </a:rPr>
              <a:t>Ключевые органы управления</a:t>
            </a:r>
          </a:p>
          <a:p>
            <a:endParaRPr kumimoji="0" lang="ru-RU" b="0" i="0" u="none" strike="noStrike" kern="0" cap="none" normalizeH="0" baseline="0" noProof="0" dirty="0">
              <a:ln>
                <a:noFill/>
              </a:ln>
              <a:solidFill>
                <a:srgbClr val="990000"/>
              </a:solidFill>
              <a:effectLst/>
              <a:uLnTx/>
              <a:uFillTx/>
              <a:latin typeface="Cambria"/>
              <a:ea typeface="+mj-ea"/>
            </a:endParaRPr>
          </a:p>
          <a:p>
            <a:pPr marL="285750" indent="-285750">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Резервный Банк Индии (РБИ)</a:t>
            </a:r>
          </a:p>
          <a:p>
            <a:pPr marL="285750" indent="-285750">
              <a:buFont typeface="Arial" panose="020B0604020202020204" pitchFamily="34" charset="0"/>
              <a:buChar char="•"/>
            </a:pPr>
            <a:r>
              <a:rPr kumimoji="0" lang="ru-RU" b="0" i="0" u="none" strike="noStrike" kern="0" cap="none" normalizeH="0" baseline="0" noProof="0" dirty="0">
                <a:ln>
                  <a:noFill/>
                </a:ln>
                <a:solidFill>
                  <a:srgbClr val="990000"/>
                </a:solidFill>
                <a:effectLst/>
                <a:uLnTx/>
                <a:uFillTx/>
                <a:latin typeface="Cambria"/>
                <a:ea typeface="+mj-ea"/>
              </a:rPr>
              <a:t>Соответствующее министерство вместе с Департаментом промышленной политики и продвижения (ДППП)</a:t>
            </a:r>
          </a:p>
          <a:p>
            <a:endParaRPr lang="ru-RU" sz="4400" spc="305" dirty="0">
              <a:solidFill>
                <a:srgbClr val="990000"/>
              </a:solidFill>
              <a:latin typeface="Cambria"/>
              <a:ea typeface="+mj-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756867" y="0"/>
                </a:moveTo>
                <a:lnTo>
                  <a:pt x="0" y="0"/>
                </a:lnTo>
                <a:lnTo>
                  <a:pt x="0" y="1756867"/>
                </a:lnTo>
                <a:lnTo>
                  <a:pt x="1756867" y="0"/>
                </a:lnTo>
                <a:close/>
              </a:path>
              <a:path w="18288000" h="10287000">
                <a:moveTo>
                  <a:pt x="9280563" y="3056648"/>
                </a:moveTo>
                <a:lnTo>
                  <a:pt x="9279661" y="3054439"/>
                </a:lnTo>
                <a:lnTo>
                  <a:pt x="9239555" y="3013951"/>
                </a:lnTo>
                <a:lnTo>
                  <a:pt x="9237370" y="3013037"/>
                </a:lnTo>
                <a:lnTo>
                  <a:pt x="9232201" y="3013037"/>
                </a:lnTo>
                <a:lnTo>
                  <a:pt x="9230004" y="3013976"/>
                </a:lnTo>
                <a:lnTo>
                  <a:pt x="9178849" y="3066161"/>
                </a:lnTo>
                <a:lnTo>
                  <a:pt x="9178849" y="2785465"/>
                </a:lnTo>
                <a:lnTo>
                  <a:pt x="9177947" y="2783255"/>
                </a:lnTo>
                <a:lnTo>
                  <a:pt x="9174315" y="2779585"/>
                </a:lnTo>
                <a:lnTo>
                  <a:pt x="9172130" y="2778671"/>
                </a:lnTo>
                <a:lnTo>
                  <a:pt x="9115793" y="2778671"/>
                </a:lnTo>
                <a:lnTo>
                  <a:pt x="9113609" y="2779585"/>
                </a:lnTo>
                <a:lnTo>
                  <a:pt x="9109977" y="2783255"/>
                </a:lnTo>
                <a:lnTo>
                  <a:pt x="9109075" y="2785465"/>
                </a:lnTo>
                <a:lnTo>
                  <a:pt x="9109075" y="3066338"/>
                </a:lnTo>
                <a:lnTo>
                  <a:pt x="9057170" y="3013951"/>
                </a:lnTo>
                <a:lnTo>
                  <a:pt x="9054986" y="3013037"/>
                </a:lnTo>
                <a:lnTo>
                  <a:pt x="9049791" y="3013049"/>
                </a:lnTo>
                <a:lnTo>
                  <a:pt x="9047594" y="3013989"/>
                </a:lnTo>
                <a:lnTo>
                  <a:pt x="9008224" y="3054502"/>
                </a:lnTo>
                <a:lnTo>
                  <a:pt x="9007348" y="3056712"/>
                </a:lnTo>
                <a:lnTo>
                  <a:pt x="9007373" y="3061843"/>
                </a:lnTo>
                <a:lnTo>
                  <a:pt x="9137040" y="3194012"/>
                </a:lnTo>
                <a:lnTo>
                  <a:pt x="9146108" y="3196780"/>
                </a:lnTo>
                <a:lnTo>
                  <a:pt x="9148293" y="3195878"/>
                </a:lnTo>
                <a:lnTo>
                  <a:pt x="9186659" y="3157905"/>
                </a:lnTo>
                <a:lnTo>
                  <a:pt x="9279661" y="3064027"/>
                </a:lnTo>
                <a:lnTo>
                  <a:pt x="9280563" y="3061817"/>
                </a:lnTo>
                <a:lnTo>
                  <a:pt x="9280563" y="3056648"/>
                </a:lnTo>
                <a:close/>
              </a:path>
              <a:path w="18288000" h="10287000">
                <a:moveTo>
                  <a:pt x="14207173" y="3637559"/>
                </a:moveTo>
                <a:lnTo>
                  <a:pt x="14204048" y="3591369"/>
                </a:lnTo>
                <a:lnTo>
                  <a:pt x="14194955" y="3547046"/>
                </a:lnTo>
                <a:lnTo>
                  <a:pt x="14180299" y="3504984"/>
                </a:lnTo>
                <a:lnTo>
                  <a:pt x="14160500" y="3465614"/>
                </a:lnTo>
                <a:lnTo>
                  <a:pt x="14135951" y="3429330"/>
                </a:lnTo>
                <a:lnTo>
                  <a:pt x="14107084" y="3396551"/>
                </a:lnTo>
                <a:lnTo>
                  <a:pt x="14074293" y="3367684"/>
                </a:lnTo>
                <a:lnTo>
                  <a:pt x="14037996" y="3343148"/>
                </a:lnTo>
                <a:lnTo>
                  <a:pt x="13998613" y="3323361"/>
                </a:lnTo>
                <a:lnTo>
                  <a:pt x="13956538" y="3308705"/>
                </a:lnTo>
                <a:lnTo>
                  <a:pt x="13912202" y="3299612"/>
                </a:lnTo>
                <a:lnTo>
                  <a:pt x="13865987" y="3296488"/>
                </a:lnTo>
                <a:lnTo>
                  <a:pt x="4376153" y="3296488"/>
                </a:lnTo>
                <a:lnTo>
                  <a:pt x="4329950" y="3299612"/>
                </a:lnTo>
                <a:lnTo>
                  <a:pt x="4285602" y="3308705"/>
                </a:lnTo>
                <a:lnTo>
                  <a:pt x="4243527" y="3323361"/>
                </a:lnTo>
                <a:lnTo>
                  <a:pt x="4204144" y="3343148"/>
                </a:lnTo>
                <a:lnTo>
                  <a:pt x="4167848" y="3367684"/>
                </a:lnTo>
                <a:lnTo>
                  <a:pt x="4135069" y="3396551"/>
                </a:lnTo>
                <a:lnTo>
                  <a:pt x="4106189" y="3429330"/>
                </a:lnTo>
                <a:lnTo>
                  <a:pt x="4081653" y="3465614"/>
                </a:lnTo>
                <a:lnTo>
                  <a:pt x="4061841" y="3504984"/>
                </a:lnTo>
                <a:lnTo>
                  <a:pt x="4047185" y="3547046"/>
                </a:lnTo>
                <a:lnTo>
                  <a:pt x="4038092" y="3591369"/>
                </a:lnTo>
                <a:lnTo>
                  <a:pt x="4034967" y="3637559"/>
                </a:lnTo>
                <a:lnTo>
                  <a:pt x="4034967" y="4765179"/>
                </a:lnTo>
                <a:lnTo>
                  <a:pt x="4038092" y="4811369"/>
                </a:lnTo>
                <a:lnTo>
                  <a:pt x="4047185" y="4855692"/>
                </a:lnTo>
                <a:lnTo>
                  <a:pt x="4061841" y="4897755"/>
                </a:lnTo>
                <a:lnTo>
                  <a:pt x="4081653" y="4937125"/>
                </a:lnTo>
                <a:lnTo>
                  <a:pt x="4106189" y="4973409"/>
                </a:lnTo>
                <a:lnTo>
                  <a:pt x="4135069" y="5006187"/>
                </a:lnTo>
                <a:lnTo>
                  <a:pt x="4167848" y="5035042"/>
                </a:lnTo>
                <a:lnTo>
                  <a:pt x="4204144" y="5059578"/>
                </a:lnTo>
                <a:lnTo>
                  <a:pt x="4243527" y="5079377"/>
                </a:lnTo>
                <a:lnTo>
                  <a:pt x="4285602" y="5094033"/>
                </a:lnTo>
                <a:lnTo>
                  <a:pt x="4329950" y="5103126"/>
                </a:lnTo>
                <a:lnTo>
                  <a:pt x="4376153" y="5106238"/>
                </a:lnTo>
                <a:lnTo>
                  <a:pt x="13865987" y="5106238"/>
                </a:lnTo>
                <a:lnTo>
                  <a:pt x="13912202" y="5103126"/>
                </a:lnTo>
                <a:lnTo>
                  <a:pt x="13956538" y="5094033"/>
                </a:lnTo>
                <a:lnTo>
                  <a:pt x="13998613" y="5079377"/>
                </a:lnTo>
                <a:lnTo>
                  <a:pt x="14037996" y="5059578"/>
                </a:lnTo>
                <a:lnTo>
                  <a:pt x="14074293" y="5035042"/>
                </a:lnTo>
                <a:lnTo>
                  <a:pt x="14107084" y="5006187"/>
                </a:lnTo>
                <a:lnTo>
                  <a:pt x="14135951" y="4973409"/>
                </a:lnTo>
                <a:lnTo>
                  <a:pt x="14160500" y="4937125"/>
                </a:lnTo>
                <a:lnTo>
                  <a:pt x="14180299" y="4897755"/>
                </a:lnTo>
                <a:lnTo>
                  <a:pt x="14194955" y="4855692"/>
                </a:lnTo>
                <a:lnTo>
                  <a:pt x="14204048" y="4811369"/>
                </a:lnTo>
                <a:lnTo>
                  <a:pt x="14207173" y="4765179"/>
                </a:lnTo>
                <a:lnTo>
                  <a:pt x="14207173" y="3637559"/>
                </a:lnTo>
                <a:close/>
              </a:path>
              <a:path w="18288000" h="10287000">
                <a:moveTo>
                  <a:pt x="14230515" y="8496986"/>
                </a:moveTo>
                <a:lnTo>
                  <a:pt x="14227391" y="8450796"/>
                </a:lnTo>
                <a:lnTo>
                  <a:pt x="14218298" y="8406460"/>
                </a:lnTo>
                <a:lnTo>
                  <a:pt x="14203642" y="8364410"/>
                </a:lnTo>
                <a:lnTo>
                  <a:pt x="14183843" y="8325028"/>
                </a:lnTo>
                <a:lnTo>
                  <a:pt x="14159294" y="8288756"/>
                </a:lnTo>
                <a:lnTo>
                  <a:pt x="14130427" y="8255978"/>
                </a:lnTo>
                <a:lnTo>
                  <a:pt x="14097635" y="8227111"/>
                </a:lnTo>
                <a:lnTo>
                  <a:pt x="14061339" y="8202574"/>
                </a:lnTo>
                <a:lnTo>
                  <a:pt x="14021956" y="8182775"/>
                </a:lnTo>
                <a:lnTo>
                  <a:pt x="13979881" y="8168132"/>
                </a:lnTo>
                <a:lnTo>
                  <a:pt x="13935545" y="8159039"/>
                </a:lnTo>
                <a:lnTo>
                  <a:pt x="13889330" y="8155914"/>
                </a:lnTo>
                <a:lnTo>
                  <a:pt x="4399496" y="8155914"/>
                </a:lnTo>
                <a:lnTo>
                  <a:pt x="4353293" y="8159039"/>
                </a:lnTo>
                <a:lnTo>
                  <a:pt x="4308945" y="8168132"/>
                </a:lnTo>
                <a:lnTo>
                  <a:pt x="4266870" y="8182775"/>
                </a:lnTo>
                <a:lnTo>
                  <a:pt x="4227487" y="8202574"/>
                </a:lnTo>
                <a:lnTo>
                  <a:pt x="4191190" y="8227111"/>
                </a:lnTo>
                <a:lnTo>
                  <a:pt x="4158411" y="8255978"/>
                </a:lnTo>
                <a:lnTo>
                  <a:pt x="4129532" y="8288756"/>
                </a:lnTo>
                <a:lnTo>
                  <a:pt x="4104995" y="8325028"/>
                </a:lnTo>
                <a:lnTo>
                  <a:pt x="4085183" y="8364410"/>
                </a:lnTo>
                <a:lnTo>
                  <a:pt x="4070527" y="8406460"/>
                </a:lnTo>
                <a:lnTo>
                  <a:pt x="4061434" y="8450796"/>
                </a:lnTo>
                <a:lnTo>
                  <a:pt x="4058310" y="8496986"/>
                </a:lnTo>
                <a:lnTo>
                  <a:pt x="4058310" y="9624593"/>
                </a:lnTo>
                <a:lnTo>
                  <a:pt x="4061434" y="9670783"/>
                </a:lnTo>
                <a:lnTo>
                  <a:pt x="4070527" y="9715119"/>
                </a:lnTo>
                <a:lnTo>
                  <a:pt x="4085183" y="9757169"/>
                </a:lnTo>
                <a:lnTo>
                  <a:pt x="4104995" y="9796551"/>
                </a:lnTo>
                <a:lnTo>
                  <a:pt x="4129532" y="9832835"/>
                </a:lnTo>
                <a:lnTo>
                  <a:pt x="4158411" y="9865601"/>
                </a:lnTo>
                <a:lnTo>
                  <a:pt x="4191190" y="9894468"/>
                </a:lnTo>
                <a:lnTo>
                  <a:pt x="4227487" y="9919005"/>
                </a:lnTo>
                <a:lnTo>
                  <a:pt x="4266870" y="9938804"/>
                </a:lnTo>
                <a:lnTo>
                  <a:pt x="4308945" y="9953447"/>
                </a:lnTo>
                <a:lnTo>
                  <a:pt x="4353293" y="9962540"/>
                </a:lnTo>
                <a:lnTo>
                  <a:pt x="4399496" y="9965665"/>
                </a:lnTo>
                <a:lnTo>
                  <a:pt x="13889330" y="9965665"/>
                </a:lnTo>
                <a:lnTo>
                  <a:pt x="13935545" y="9962540"/>
                </a:lnTo>
                <a:lnTo>
                  <a:pt x="13979881" y="9953447"/>
                </a:lnTo>
                <a:lnTo>
                  <a:pt x="14021956" y="9938804"/>
                </a:lnTo>
                <a:lnTo>
                  <a:pt x="14061339" y="9919005"/>
                </a:lnTo>
                <a:lnTo>
                  <a:pt x="14097635" y="9894468"/>
                </a:lnTo>
                <a:lnTo>
                  <a:pt x="14130427" y="9865601"/>
                </a:lnTo>
                <a:lnTo>
                  <a:pt x="14159294" y="9832835"/>
                </a:lnTo>
                <a:lnTo>
                  <a:pt x="14183843" y="9796551"/>
                </a:lnTo>
                <a:lnTo>
                  <a:pt x="14203642" y="9757169"/>
                </a:lnTo>
                <a:lnTo>
                  <a:pt x="14218298" y="9715119"/>
                </a:lnTo>
                <a:lnTo>
                  <a:pt x="14227391" y="9670783"/>
                </a:lnTo>
                <a:lnTo>
                  <a:pt x="14230515" y="9624593"/>
                </a:lnTo>
                <a:lnTo>
                  <a:pt x="14230515" y="8496986"/>
                </a:lnTo>
                <a:close/>
              </a:path>
              <a:path w="18288000" h="10287000">
                <a:moveTo>
                  <a:pt x="14230515" y="6066980"/>
                </a:moveTo>
                <a:lnTo>
                  <a:pt x="14227391" y="6020790"/>
                </a:lnTo>
                <a:lnTo>
                  <a:pt x="14218298" y="5976455"/>
                </a:lnTo>
                <a:lnTo>
                  <a:pt x="14203642" y="5934405"/>
                </a:lnTo>
                <a:lnTo>
                  <a:pt x="14183843" y="5895022"/>
                </a:lnTo>
                <a:lnTo>
                  <a:pt x="14159294" y="5858751"/>
                </a:lnTo>
                <a:lnTo>
                  <a:pt x="14130427" y="5825972"/>
                </a:lnTo>
                <a:lnTo>
                  <a:pt x="14097635" y="5797105"/>
                </a:lnTo>
                <a:lnTo>
                  <a:pt x="14061339" y="5772569"/>
                </a:lnTo>
                <a:lnTo>
                  <a:pt x="14021956" y="5752770"/>
                </a:lnTo>
                <a:lnTo>
                  <a:pt x="13979881" y="5738126"/>
                </a:lnTo>
                <a:lnTo>
                  <a:pt x="13935545" y="5729033"/>
                </a:lnTo>
                <a:lnTo>
                  <a:pt x="13889330" y="5725909"/>
                </a:lnTo>
                <a:lnTo>
                  <a:pt x="4399496" y="5725909"/>
                </a:lnTo>
                <a:lnTo>
                  <a:pt x="4353293" y="5729033"/>
                </a:lnTo>
                <a:lnTo>
                  <a:pt x="4308945" y="5738126"/>
                </a:lnTo>
                <a:lnTo>
                  <a:pt x="4266870" y="5752770"/>
                </a:lnTo>
                <a:lnTo>
                  <a:pt x="4227487" y="5772569"/>
                </a:lnTo>
                <a:lnTo>
                  <a:pt x="4191190" y="5797105"/>
                </a:lnTo>
                <a:lnTo>
                  <a:pt x="4158411" y="5825972"/>
                </a:lnTo>
                <a:lnTo>
                  <a:pt x="4129532" y="5858751"/>
                </a:lnTo>
                <a:lnTo>
                  <a:pt x="4104995" y="5895022"/>
                </a:lnTo>
                <a:lnTo>
                  <a:pt x="4085183" y="5934405"/>
                </a:lnTo>
                <a:lnTo>
                  <a:pt x="4070527" y="5976455"/>
                </a:lnTo>
                <a:lnTo>
                  <a:pt x="4061434" y="6020790"/>
                </a:lnTo>
                <a:lnTo>
                  <a:pt x="4058310" y="6066980"/>
                </a:lnTo>
                <a:lnTo>
                  <a:pt x="4058310" y="7194588"/>
                </a:lnTo>
                <a:lnTo>
                  <a:pt x="4061434" y="7240778"/>
                </a:lnTo>
                <a:lnTo>
                  <a:pt x="4070527" y="7285114"/>
                </a:lnTo>
                <a:lnTo>
                  <a:pt x="4085183" y="7327176"/>
                </a:lnTo>
                <a:lnTo>
                  <a:pt x="4104995" y="7366546"/>
                </a:lnTo>
                <a:lnTo>
                  <a:pt x="4129532" y="7402830"/>
                </a:lnTo>
                <a:lnTo>
                  <a:pt x="4158411" y="7435609"/>
                </a:lnTo>
                <a:lnTo>
                  <a:pt x="4191190" y="7464463"/>
                </a:lnTo>
                <a:lnTo>
                  <a:pt x="4227487" y="7488999"/>
                </a:lnTo>
                <a:lnTo>
                  <a:pt x="4266870" y="7508799"/>
                </a:lnTo>
                <a:lnTo>
                  <a:pt x="4308945" y="7523442"/>
                </a:lnTo>
                <a:lnTo>
                  <a:pt x="4353293" y="7532535"/>
                </a:lnTo>
                <a:lnTo>
                  <a:pt x="4399496" y="7535659"/>
                </a:lnTo>
                <a:lnTo>
                  <a:pt x="13889330" y="7535659"/>
                </a:lnTo>
                <a:lnTo>
                  <a:pt x="13935545" y="7532535"/>
                </a:lnTo>
                <a:lnTo>
                  <a:pt x="13979881" y="7523442"/>
                </a:lnTo>
                <a:lnTo>
                  <a:pt x="14021956" y="7508799"/>
                </a:lnTo>
                <a:lnTo>
                  <a:pt x="14061339" y="7488999"/>
                </a:lnTo>
                <a:lnTo>
                  <a:pt x="14097635" y="7464463"/>
                </a:lnTo>
                <a:lnTo>
                  <a:pt x="14130427" y="7435609"/>
                </a:lnTo>
                <a:lnTo>
                  <a:pt x="14159294" y="7402830"/>
                </a:lnTo>
                <a:lnTo>
                  <a:pt x="14183843" y="7366546"/>
                </a:lnTo>
                <a:lnTo>
                  <a:pt x="14203642" y="7327176"/>
                </a:lnTo>
                <a:lnTo>
                  <a:pt x="14218298" y="7285114"/>
                </a:lnTo>
                <a:lnTo>
                  <a:pt x="14227391" y="7240778"/>
                </a:lnTo>
                <a:lnTo>
                  <a:pt x="14230515" y="7194588"/>
                </a:lnTo>
                <a:lnTo>
                  <a:pt x="14230515" y="6066980"/>
                </a:lnTo>
                <a:close/>
              </a:path>
              <a:path w="18288000" h="10287000">
                <a:moveTo>
                  <a:pt x="14230515" y="1208138"/>
                </a:moveTo>
                <a:lnTo>
                  <a:pt x="14227391" y="1161948"/>
                </a:lnTo>
                <a:lnTo>
                  <a:pt x="14218298" y="1117625"/>
                </a:lnTo>
                <a:lnTo>
                  <a:pt x="14203642" y="1075563"/>
                </a:lnTo>
                <a:lnTo>
                  <a:pt x="14183843" y="1036193"/>
                </a:lnTo>
                <a:lnTo>
                  <a:pt x="14159294" y="999909"/>
                </a:lnTo>
                <a:lnTo>
                  <a:pt x="14130427" y="967130"/>
                </a:lnTo>
                <a:lnTo>
                  <a:pt x="14097635" y="938276"/>
                </a:lnTo>
                <a:lnTo>
                  <a:pt x="14061339" y="913739"/>
                </a:lnTo>
                <a:lnTo>
                  <a:pt x="14021956" y="893940"/>
                </a:lnTo>
                <a:lnTo>
                  <a:pt x="13979881" y="879284"/>
                </a:lnTo>
                <a:lnTo>
                  <a:pt x="13935545" y="870191"/>
                </a:lnTo>
                <a:lnTo>
                  <a:pt x="13889330" y="867079"/>
                </a:lnTo>
                <a:lnTo>
                  <a:pt x="4399496" y="867079"/>
                </a:lnTo>
                <a:lnTo>
                  <a:pt x="4353293" y="870191"/>
                </a:lnTo>
                <a:lnTo>
                  <a:pt x="4308945" y="879284"/>
                </a:lnTo>
                <a:lnTo>
                  <a:pt x="4266870" y="893940"/>
                </a:lnTo>
                <a:lnTo>
                  <a:pt x="4227487" y="913739"/>
                </a:lnTo>
                <a:lnTo>
                  <a:pt x="4191190" y="938276"/>
                </a:lnTo>
                <a:lnTo>
                  <a:pt x="4158411" y="967130"/>
                </a:lnTo>
                <a:lnTo>
                  <a:pt x="4129532" y="999909"/>
                </a:lnTo>
                <a:lnTo>
                  <a:pt x="4104995" y="1036193"/>
                </a:lnTo>
                <a:lnTo>
                  <a:pt x="4085183" y="1075563"/>
                </a:lnTo>
                <a:lnTo>
                  <a:pt x="4070527" y="1117625"/>
                </a:lnTo>
                <a:lnTo>
                  <a:pt x="4061434" y="1161948"/>
                </a:lnTo>
                <a:lnTo>
                  <a:pt x="4058310" y="1208138"/>
                </a:lnTo>
                <a:lnTo>
                  <a:pt x="4058310" y="2335758"/>
                </a:lnTo>
                <a:lnTo>
                  <a:pt x="4061434" y="2381948"/>
                </a:lnTo>
                <a:lnTo>
                  <a:pt x="4070527" y="2426271"/>
                </a:lnTo>
                <a:lnTo>
                  <a:pt x="4085183" y="2468334"/>
                </a:lnTo>
                <a:lnTo>
                  <a:pt x="4104995" y="2507704"/>
                </a:lnTo>
                <a:lnTo>
                  <a:pt x="4129532" y="2543987"/>
                </a:lnTo>
                <a:lnTo>
                  <a:pt x="4158411" y="2576766"/>
                </a:lnTo>
                <a:lnTo>
                  <a:pt x="4191190" y="2605621"/>
                </a:lnTo>
                <a:lnTo>
                  <a:pt x="4227487" y="2630157"/>
                </a:lnTo>
                <a:lnTo>
                  <a:pt x="4266870" y="2649956"/>
                </a:lnTo>
                <a:lnTo>
                  <a:pt x="4308945" y="2664612"/>
                </a:lnTo>
                <a:lnTo>
                  <a:pt x="4353293" y="2673705"/>
                </a:lnTo>
                <a:lnTo>
                  <a:pt x="4399496" y="2676829"/>
                </a:lnTo>
                <a:lnTo>
                  <a:pt x="13889330" y="2676829"/>
                </a:lnTo>
                <a:lnTo>
                  <a:pt x="13935545" y="2673705"/>
                </a:lnTo>
                <a:lnTo>
                  <a:pt x="13979881" y="2664612"/>
                </a:lnTo>
                <a:lnTo>
                  <a:pt x="14021956" y="2649956"/>
                </a:lnTo>
                <a:lnTo>
                  <a:pt x="14061339" y="2630157"/>
                </a:lnTo>
                <a:lnTo>
                  <a:pt x="14097635" y="2605621"/>
                </a:lnTo>
                <a:lnTo>
                  <a:pt x="14130427" y="2576766"/>
                </a:lnTo>
                <a:lnTo>
                  <a:pt x="14159294" y="2543987"/>
                </a:lnTo>
                <a:lnTo>
                  <a:pt x="14183843" y="2507704"/>
                </a:lnTo>
                <a:lnTo>
                  <a:pt x="14203642" y="2468334"/>
                </a:lnTo>
                <a:lnTo>
                  <a:pt x="14218298" y="2426271"/>
                </a:lnTo>
                <a:lnTo>
                  <a:pt x="14227391" y="2381948"/>
                </a:lnTo>
                <a:lnTo>
                  <a:pt x="14230515" y="2335758"/>
                </a:lnTo>
                <a:lnTo>
                  <a:pt x="14230515" y="1208138"/>
                </a:lnTo>
                <a:close/>
              </a:path>
              <a:path w="18288000" h="10287000">
                <a:moveTo>
                  <a:pt x="18287988" y="8528101"/>
                </a:moveTo>
                <a:lnTo>
                  <a:pt x="16529101" y="10286987"/>
                </a:lnTo>
                <a:lnTo>
                  <a:pt x="18287988" y="10286987"/>
                </a:lnTo>
                <a:lnTo>
                  <a:pt x="18287988" y="8528101"/>
                </a:lnTo>
                <a:close/>
              </a:path>
            </a:pathLst>
          </a:custGeom>
          <a:solidFill>
            <a:srgbClr val="990000"/>
          </a:solidFill>
        </p:spPr>
        <p:txBody>
          <a:bodyPr wrap="square" lIns="0" tIns="0" rIns="0" bIns="0" rtlCol="0"/>
          <a:lstStyle/>
          <a:p>
            <a:endParaRPr/>
          </a:p>
        </p:txBody>
      </p:sp>
      <p:sp>
        <p:nvSpPr>
          <p:cNvPr id="3" name="object 3"/>
          <p:cNvSpPr txBox="1">
            <a:spLocks noGrp="1"/>
          </p:cNvSpPr>
          <p:nvPr>
            <p:ph type="title"/>
          </p:nvPr>
        </p:nvSpPr>
        <p:spPr>
          <a:xfrm>
            <a:off x="3352801" y="158835"/>
            <a:ext cx="16764000" cy="423834"/>
          </a:xfrm>
          <a:prstGeom prst="rect">
            <a:avLst/>
          </a:prstGeom>
        </p:spPr>
        <p:txBody>
          <a:bodyPr vert="horz" wrap="square" lIns="0" tIns="15875" rIns="0" bIns="0" rtlCol="0">
            <a:spAutoFit/>
          </a:bodyPr>
          <a:lstStyle/>
          <a:p>
            <a:pPr marL="12700">
              <a:lnSpc>
                <a:spcPct val="100000"/>
              </a:lnSpc>
              <a:spcBef>
                <a:spcPts val="125"/>
              </a:spcBef>
            </a:pPr>
            <a:r>
              <a:rPr sz="2650" i="1" spc="110" dirty="0">
                <a:latin typeface="Cambria" panose="02040503050406030204" pitchFamily="18" charset="0"/>
                <a:ea typeface="Cambria" panose="02040503050406030204" pitchFamily="18" charset="0"/>
                <a:cs typeface="Calibri"/>
              </a:rPr>
              <a:t>FOREIGN</a:t>
            </a:r>
            <a:r>
              <a:rPr sz="2650" i="1" spc="-260" dirty="0">
                <a:latin typeface="Cambria" panose="02040503050406030204" pitchFamily="18" charset="0"/>
                <a:ea typeface="Cambria" panose="02040503050406030204" pitchFamily="18" charset="0"/>
                <a:cs typeface="Calibri"/>
              </a:rPr>
              <a:t> </a:t>
            </a:r>
            <a:r>
              <a:rPr sz="2650" i="1" spc="175" dirty="0">
                <a:latin typeface="Cambria" panose="02040503050406030204" pitchFamily="18" charset="0"/>
                <a:ea typeface="Cambria" panose="02040503050406030204" pitchFamily="18" charset="0"/>
                <a:cs typeface="Calibri"/>
              </a:rPr>
              <a:t>DIRECT</a:t>
            </a:r>
            <a:r>
              <a:rPr sz="2650" i="1" spc="-260" dirty="0">
                <a:latin typeface="Cambria" panose="02040503050406030204" pitchFamily="18" charset="0"/>
                <a:ea typeface="Cambria" panose="02040503050406030204" pitchFamily="18" charset="0"/>
                <a:cs typeface="Calibri"/>
              </a:rPr>
              <a:t> </a:t>
            </a:r>
            <a:r>
              <a:rPr sz="2650" i="1" spc="135" dirty="0">
                <a:latin typeface="Cambria" panose="02040503050406030204" pitchFamily="18" charset="0"/>
                <a:ea typeface="Cambria" panose="02040503050406030204" pitchFamily="18" charset="0"/>
                <a:cs typeface="Calibri"/>
              </a:rPr>
              <a:t>INVESTMENT</a:t>
            </a:r>
            <a:r>
              <a:rPr lang="en-US" sz="2650" i="1" spc="135" dirty="0">
                <a:latin typeface="Cambria" panose="02040503050406030204" pitchFamily="18" charset="0"/>
                <a:ea typeface="Cambria" panose="02040503050406030204" pitchFamily="18" charset="0"/>
                <a:cs typeface="Calibri"/>
              </a:rPr>
              <a:t>/</a:t>
            </a:r>
            <a:r>
              <a:rPr lang="ru-RU" sz="2650" i="1" spc="135" dirty="0">
                <a:latin typeface="Cambria" panose="02040503050406030204" pitchFamily="18" charset="0"/>
                <a:ea typeface="Cambria" panose="02040503050406030204" pitchFamily="18" charset="0"/>
                <a:cs typeface="Calibri"/>
              </a:rPr>
              <a:t>ПРЯМЫЕ ИНОСТРАННЫЕ ИНВЕСТИЦИИ</a:t>
            </a:r>
            <a:endParaRPr sz="2650" dirty="0">
              <a:latin typeface="Cambria" panose="02040503050406030204" pitchFamily="18" charset="0"/>
              <a:ea typeface="Cambria" panose="02040503050406030204" pitchFamily="18" charset="0"/>
              <a:cs typeface="Calibri"/>
            </a:endParaRPr>
          </a:p>
        </p:txBody>
      </p:sp>
      <p:sp>
        <p:nvSpPr>
          <p:cNvPr id="4" name="object 4"/>
          <p:cNvSpPr txBox="1"/>
          <p:nvPr/>
        </p:nvSpPr>
        <p:spPr>
          <a:xfrm>
            <a:off x="7924800" y="1409701"/>
            <a:ext cx="2743200" cy="795089"/>
          </a:xfrm>
          <a:prstGeom prst="rect">
            <a:avLst/>
          </a:prstGeom>
        </p:spPr>
        <p:txBody>
          <a:bodyPr vert="horz" wrap="square" lIns="0" tIns="12700" rIns="0" bIns="0" rtlCol="0">
            <a:spAutoFit/>
          </a:bodyPr>
          <a:lstStyle/>
          <a:p>
            <a:pPr marL="12700">
              <a:lnSpc>
                <a:spcPct val="100000"/>
              </a:lnSpc>
              <a:spcBef>
                <a:spcPts val="100"/>
              </a:spcBef>
            </a:pPr>
            <a:r>
              <a:rPr sz="2500" spc="240" dirty="0">
                <a:solidFill>
                  <a:srgbClr val="FFFFFF"/>
                </a:solidFill>
                <a:latin typeface="Cambria"/>
                <a:cs typeface="Cambria"/>
              </a:rPr>
              <a:t>The</a:t>
            </a:r>
            <a:r>
              <a:rPr sz="2500" spc="145" dirty="0">
                <a:solidFill>
                  <a:srgbClr val="FFFFFF"/>
                </a:solidFill>
                <a:latin typeface="Cambria"/>
                <a:cs typeface="Cambria"/>
              </a:rPr>
              <a:t> </a:t>
            </a:r>
            <a:r>
              <a:rPr sz="2500" spc="235" dirty="0">
                <a:solidFill>
                  <a:srgbClr val="FFFFFF"/>
                </a:solidFill>
                <a:latin typeface="Cambria"/>
                <a:cs typeface="Cambria"/>
              </a:rPr>
              <a:t>FDI</a:t>
            </a:r>
            <a:r>
              <a:rPr sz="2500" spc="150" dirty="0">
                <a:solidFill>
                  <a:srgbClr val="FFFFFF"/>
                </a:solidFill>
                <a:latin typeface="Cambria"/>
                <a:cs typeface="Cambria"/>
              </a:rPr>
              <a:t> </a:t>
            </a:r>
            <a:r>
              <a:rPr sz="2500" spc="195" dirty="0">
                <a:solidFill>
                  <a:srgbClr val="FFFFFF"/>
                </a:solidFill>
                <a:latin typeface="Cambria"/>
                <a:cs typeface="Cambria"/>
              </a:rPr>
              <a:t>Policy</a:t>
            </a:r>
            <a:endParaRPr lang="ru-RU" sz="2500" spc="195" dirty="0">
              <a:solidFill>
                <a:srgbClr val="FFFFFF"/>
              </a:solidFill>
              <a:latin typeface="Cambria"/>
              <a:cs typeface="Cambria"/>
            </a:endParaRPr>
          </a:p>
          <a:p>
            <a:pPr marL="12700">
              <a:lnSpc>
                <a:spcPct val="100000"/>
              </a:lnSpc>
              <a:spcBef>
                <a:spcPts val="100"/>
              </a:spcBef>
            </a:pPr>
            <a:r>
              <a:rPr lang="ru-RU" sz="2500" spc="195" dirty="0">
                <a:solidFill>
                  <a:srgbClr val="FFFFFF"/>
                </a:solidFill>
                <a:latin typeface="Cambria"/>
                <a:cs typeface="Cambria"/>
              </a:rPr>
              <a:t>Политика ПИИ</a:t>
            </a:r>
            <a:endParaRPr sz="2500" dirty="0">
              <a:latin typeface="Cambria"/>
              <a:cs typeface="Cambria"/>
            </a:endParaRPr>
          </a:p>
        </p:txBody>
      </p:sp>
      <p:sp>
        <p:nvSpPr>
          <p:cNvPr id="5" name="object 5"/>
          <p:cNvSpPr txBox="1"/>
          <p:nvPr/>
        </p:nvSpPr>
        <p:spPr>
          <a:xfrm>
            <a:off x="4357349" y="3467100"/>
            <a:ext cx="9538701" cy="1326645"/>
          </a:xfrm>
          <a:prstGeom prst="rect">
            <a:avLst/>
          </a:prstGeom>
        </p:spPr>
        <p:txBody>
          <a:bodyPr vert="horz" wrap="square" lIns="0" tIns="64135" rIns="0" bIns="0" rtlCol="0">
            <a:spAutoFit/>
          </a:bodyPr>
          <a:lstStyle/>
          <a:p>
            <a:pPr marL="67945" algn="ctr">
              <a:lnSpc>
                <a:spcPct val="100000"/>
              </a:lnSpc>
              <a:spcBef>
                <a:spcPts val="505"/>
              </a:spcBef>
            </a:pPr>
            <a:r>
              <a:rPr dirty="0">
                <a:solidFill>
                  <a:srgbClr val="FFFFFF"/>
                </a:solidFill>
                <a:latin typeface="Georgia"/>
                <a:cs typeface="Georgia"/>
              </a:rPr>
              <a:t>Prohibited</a:t>
            </a:r>
            <a:r>
              <a:rPr spc="-75" dirty="0">
                <a:solidFill>
                  <a:srgbClr val="FFFFFF"/>
                </a:solidFill>
                <a:latin typeface="Georgia"/>
                <a:cs typeface="Georgia"/>
              </a:rPr>
              <a:t> </a:t>
            </a:r>
            <a:r>
              <a:rPr dirty="0">
                <a:solidFill>
                  <a:srgbClr val="FFFFFF"/>
                </a:solidFill>
                <a:latin typeface="Georgia"/>
                <a:cs typeface="Georgia"/>
              </a:rPr>
              <a:t>Sectors/Permitted</a:t>
            </a:r>
            <a:r>
              <a:rPr spc="-70" dirty="0">
                <a:solidFill>
                  <a:srgbClr val="FFFFFF"/>
                </a:solidFill>
                <a:latin typeface="Georgia"/>
                <a:cs typeface="Georgia"/>
              </a:rPr>
              <a:t> </a:t>
            </a:r>
            <a:r>
              <a:rPr spc="-10" dirty="0">
                <a:solidFill>
                  <a:srgbClr val="FFFFFF"/>
                </a:solidFill>
                <a:latin typeface="Georgia"/>
                <a:cs typeface="Georgia"/>
              </a:rPr>
              <a:t>Sectors</a:t>
            </a:r>
            <a:endParaRPr dirty="0">
              <a:latin typeface="Georgia"/>
              <a:cs typeface="Georgia"/>
            </a:endParaRPr>
          </a:p>
          <a:p>
            <a:pPr algn="ctr">
              <a:lnSpc>
                <a:spcPct val="100000"/>
              </a:lnSpc>
              <a:spcBef>
                <a:spcPts val="405"/>
              </a:spcBef>
            </a:pPr>
            <a:r>
              <a:rPr spc="200" dirty="0">
                <a:solidFill>
                  <a:srgbClr val="FFFFFF"/>
                </a:solidFill>
                <a:latin typeface="Cambria"/>
                <a:cs typeface="Cambria"/>
              </a:rPr>
              <a:t>FDI</a:t>
            </a:r>
            <a:r>
              <a:rPr spc="120" dirty="0">
                <a:solidFill>
                  <a:srgbClr val="FFFFFF"/>
                </a:solidFill>
                <a:latin typeface="Cambria"/>
                <a:cs typeface="Cambria"/>
              </a:rPr>
              <a:t> </a:t>
            </a:r>
            <a:r>
              <a:rPr spc="150" dirty="0">
                <a:solidFill>
                  <a:srgbClr val="FFFFFF"/>
                </a:solidFill>
                <a:latin typeface="Cambria"/>
                <a:cs typeface="Cambria"/>
              </a:rPr>
              <a:t>is</a:t>
            </a:r>
            <a:r>
              <a:rPr spc="120" dirty="0">
                <a:solidFill>
                  <a:srgbClr val="FFFFFF"/>
                </a:solidFill>
                <a:latin typeface="Cambria"/>
                <a:cs typeface="Cambria"/>
              </a:rPr>
              <a:t> </a:t>
            </a:r>
            <a:r>
              <a:rPr spc="195" dirty="0">
                <a:solidFill>
                  <a:srgbClr val="FFFFFF"/>
                </a:solidFill>
                <a:latin typeface="Cambria"/>
                <a:cs typeface="Cambria"/>
              </a:rPr>
              <a:t>not</a:t>
            </a:r>
            <a:r>
              <a:rPr spc="120" dirty="0">
                <a:solidFill>
                  <a:srgbClr val="FFFFFF"/>
                </a:solidFill>
                <a:latin typeface="Cambria"/>
                <a:cs typeface="Cambria"/>
              </a:rPr>
              <a:t> </a:t>
            </a:r>
            <a:r>
              <a:rPr spc="180" dirty="0">
                <a:solidFill>
                  <a:srgbClr val="FFFFFF"/>
                </a:solidFill>
                <a:latin typeface="Cambria"/>
                <a:cs typeface="Cambria"/>
              </a:rPr>
              <a:t>permitted</a:t>
            </a:r>
            <a:r>
              <a:rPr spc="125" dirty="0">
                <a:solidFill>
                  <a:srgbClr val="FFFFFF"/>
                </a:solidFill>
                <a:latin typeface="Cambria"/>
                <a:cs typeface="Cambria"/>
              </a:rPr>
              <a:t> </a:t>
            </a:r>
            <a:r>
              <a:rPr spc="180" dirty="0">
                <a:solidFill>
                  <a:srgbClr val="FFFFFF"/>
                </a:solidFill>
                <a:latin typeface="Cambria"/>
                <a:cs typeface="Cambria"/>
              </a:rPr>
              <a:t>in</a:t>
            </a:r>
            <a:r>
              <a:rPr spc="120" dirty="0">
                <a:solidFill>
                  <a:srgbClr val="FFFFFF"/>
                </a:solidFill>
                <a:latin typeface="Cambria"/>
                <a:cs typeface="Cambria"/>
              </a:rPr>
              <a:t> </a:t>
            </a:r>
            <a:r>
              <a:rPr spc="180" dirty="0">
                <a:solidFill>
                  <a:srgbClr val="FFFFFF"/>
                </a:solidFill>
                <a:latin typeface="Cambria"/>
                <a:cs typeface="Cambria"/>
              </a:rPr>
              <a:t>these</a:t>
            </a:r>
            <a:r>
              <a:rPr spc="120" dirty="0">
                <a:solidFill>
                  <a:srgbClr val="FFFFFF"/>
                </a:solidFill>
                <a:latin typeface="Cambria"/>
                <a:cs typeface="Cambria"/>
              </a:rPr>
              <a:t> </a:t>
            </a:r>
            <a:r>
              <a:rPr spc="160" dirty="0">
                <a:solidFill>
                  <a:srgbClr val="FFFFFF"/>
                </a:solidFill>
                <a:latin typeface="Cambria"/>
                <a:cs typeface="Cambria"/>
              </a:rPr>
              <a:t>Sectors/FDI</a:t>
            </a:r>
            <a:r>
              <a:rPr spc="125" dirty="0">
                <a:solidFill>
                  <a:srgbClr val="FFFFFF"/>
                </a:solidFill>
                <a:latin typeface="Cambria"/>
                <a:cs typeface="Cambria"/>
              </a:rPr>
              <a:t> </a:t>
            </a:r>
            <a:r>
              <a:rPr spc="150" dirty="0">
                <a:solidFill>
                  <a:srgbClr val="FFFFFF"/>
                </a:solidFill>
                <a:latin typeface="Cambria"/>
                <a:cs typeface="Cambria"/>
              </a:rPr>
              <a:t>is</a:t>
            </a:r>
            <a:r>
              <a:rPr spc="120" dirty="0">
                <a:solidFill>
                  <a:srgbClr val="FFFFFF"/>
                </a:solidFill>
                <a:latin typeface="Cambria"/>
                <a:cs typeface="Cambria"/>
              </a:rPr>
              <a:t> </a:t>
            </a:r>
            <a:r>
              <a:rPr spc="180" dirty="0">
                <a:solidFill>
                  <a:srgbClr val="FFFFFF"/>
                </a:solidFill>
                <a:latin typeface="Cambria"/>
                <a:cs typeface="Cambria"/>
              </a:rPr>
              <a:t>permitted</a:t>
            </a:r>
            <a:r>
              <a:rPr spc="120" dirty="0">
                <a:solidFill>
                  <a:srgbClr val="FFFFFF"/>
                </a:solidFill>
                <a:latin typeface="Cambria"/>
                <a:cs typeface="Cambria"/>
              </a:rPr>
              <a:t> </a:t>
            </a:r>
            <a:r>
              <a:rPr spc="180" dirty="0">
                <a:solidFill>
                  <a:srgbClr val="FFFFFF"/>
                </a:solidFill>
                <a:latin typeface="Cambria"/>
                <a:cs typeface="Cambria"/>
              </a:rPr>
              <a:t>in</a:t>
            </a:r>
            <a:r>
              <a:rPr spc="120" dirty="0">
                <a:solidFill>
                  <a:srgbClr val="FFFFFF"/>
                </a:solidFill>
                <a:latin typeface="Cambria"/>
                <a:cs typeface="Cambria"/>
              </a:rPr>
              <a:t> </a:t>
            </a:r>
            <a:r>
              <a:rPr spc="180" dirty="0">
                <a:solidFill>
                  <a:srgbClr val="FFFFFF"/>
                </a:solidFill>
                <a:latin typeface="Cambria"/>
                <a:cs typeface="Cambria"/>
              </a:rPr>
              <a:t>these</a:t>
            </a:r>
            <a:r>
              <a:rPr spc="125" dirty="0">
                <a:solidFill>
                  <a:srgbClr val="FFFFFF"/>
                </a:solidFill>
                <a:latin typeface="Cambria"/>
                <a:cs typeface="Cambria"/>
              </a:rPr>
              <a:t> </a:t>
            </a:r>
            <a:r>
              <a:rPr spc="165" dirty="0">
                <a:solidFill>
                  <a:srgbClr val="FFFFFF"/>
                </a:solidFill>
                <a:latin typeface="Cambria"/>
                <a:cs typeface="Cambria"/>
              </a:rPr>
              <a:t>Sectors</a:t>
            </a:r>
            <a:endParaRPr lang="ru-RU" spc="165" dirty="0">
              <a:solidFill>
                <a:srgbClr val="FFFFFF"/>
              </a:solidFill>
              <a:latin typeface="Cambria"/>
              <a:cs typeface="Cambria"/>
            </a:endParaRPr>
          </a:p>
          <a:p>
            <a:pPr algn="ctr">
              <a:lnSpc>
                <a:spcPct val="100000"/>
              </a:lnSpc>
              <a:spcBef>
                <a:spcPts val="405"/>
              </a:spcBef>
            </a:pPr>
            <a:r>
              <a:rPr lang="ru-RU" spc="165" dirty="0">
                <a:solidFill>
                  <a:srgbClr val="FFFFFF"/>
                </a:solidFill>
                <a:latin typeface="Cambria"/>
                <a:cs typeface="Cambria"/>
              </a:rPr>
              <a:t>Разрешенные секторы</a:t>
            </a:r>
            <a:r>
              <a:rPr lang="en-US" spc="165" dirty="0">
                <a:solidFill>
                  <a:srgbClr val="FFFFFF"/>
                </a:solidFill>
                <a:latin typeface="Cambria"/>
                <a:cs typeface="Cambria"/>
              </a:rPr>
              <a:t>/</a:t>
            </a:r>
            <a:r>
              <a:rPr lang="ru-RU" spc="165" dirty="0">
                <a:solidFill>
                  <a:srgbClr val="FFFFFF"/>
                </a:solidFill>
                <a:latin typeface="Cambria"/>
                <a:cs typeface="Cambria"/>
              </a:rPr>
              <a:t>Запрещенные секторы</a:t>
            </a:r>
          </a:p>
          <a:p>
            <a:pPr algn="ctr">
              <a:lnSpc>
                <a:spcPct val="100000"/>
              </a:lnSpc>
              <a:spcBef>
                <a:spcPts val="405"/>
              </a:spcBef>
            </a:pPr>
            <a:r>
              <a:rPr lang="ru-RU" spc="165" dirty="0">
                <a:solidFill>
                  <a:srgbClr val="FFFFFF"/>
                </a:solidFill>
                <a:latin typeface="Cambria"/>
                <a:cs typeface="Cambria"/>
              </a:rPr>
              <a:t>ПИИ разрешены в данных секторах</a:t>
            </a:r>
            <a:r>
              <a:rPr lang="en-US" spc="165" dirty="0">
                <a:solidFill>
                  <a:srgbClr val="FFFFFF"/>
                </a:solidFill>
                <a:latin typeface="Cambria"/>
                <a:cs typeface="Cambria"/>
              </a:rPr>
              <a:t>/</a:t>
            </a:r>
            <a:r>
              <a:rPr lang="ru-RU" spc="165" dirty="0">
                <a:solidFill>
                  <a:srgbClr val="FFFFFF"/>
                </a:solidFill>
                <a:latin typeface="Cambria"/>
                <a:cs typeface="Cambria"/>
              </a:rPr>
              <a:t>ПИИ запрещены в данных секторах</a:t>
            </a:r>
            <a:endParaRPr dirty="0">
              <a:latin typeface="Cambria"/>
              <a:cs typeface="Cambria"/>
            </a:endParaRPr>
          </a:p>
        </p:txBody>
      </p:sp>
      <p:sp>
        <p:nvSpPr>
          <p:cNvPr id="6" name="object 6"/>
          <p:cNvSpPr txBox="1"/>
          <p:nvPr/>
        </p:nvSpPr>
        <p:spPr>
          <a:xfrm>
            <a:off x="4357348" y="6134100"/>
            <a:ext cx="9538701" cy="1070806"/>
          </a:xfrm>
          <a:prstGeom prst="rect">
            <a:avLst/>
          </a:prstGeom>
        </p:spPr>
        <p:txBody>
          <a:bodyPr vert="horz" wrap="square" lIns="0" tIns="69850" rIns="0" bIns="0" rtlCol="0">
            <a:spAutoFit/>
          </a:bodyPr>
          <a:lstStyle/>
          <a:p>
            <a:pPr marL="81280" algn="ctr">
              <a:lnSpc>
                <a:spcPct val="100000"/>
              </a:lnSpc>
              <a:spcBef>
                <a:spcPts val="550"/>
              </a:spcBef>
            </a:pPr>
            <a:r>
              <a:rPr lang="en-US" sz="2000" spc="160" dirty="0">
                <a:solidFill>
                  <a:srgbClr val="FFFFFF"/>
                </a:solidFill>
                <a:latin typeface="Cambria"/>
                <a:cs typeface="Cambria"/>
              </a:rPr>
              <a:t>Either</a:t>
            </a:r>
            <a:r>
              <a:rPr lang="en-US" sz="2000" spc="120" dirty="0">
                <a:solidFill>
                  <a:srgbClr val="FFFFFF"/>
                </a:solidFill>
                <a:latin typeface="Cambria"/>
                <a:cs typeface="Cambria"/>
              </a:rPr>
              <a:t> </a:t>
            </a:r>
            <a:r>
              <a:rPr lang="en-US" sz="2000" spc="125" dirty="0">
                <a:solidFill>
                  <a:srgbClr val="FFFFFF"/>
                </a:solidFill>
                <a:latin typeface="Cambria"/>
                <a:cs typeface="Cambria"/>
              </a:rPr>
              <a:t>100%</a:t>
            </a:r>
            <a:r>
              <a:rPr lang="en-US" sz="2000" spc="120" dirty="0">
                <a:solidFill>
                  <a:srgbClr val="FFFFFF"/>
                </a:solidFill>
                <a:latin typeface="Cambria"/>
                <a:cs typeface="Cambria"/>
              </a:rPr>
              <a:t> </a:t>
            </a:r>
            <a:r>
              <a:rPr lang="en-US" sz="2000" spc="160" dirty="0">
                <a:solidFill>
                  <a:srgbClr val="FFFFFF"/>
                </a:solidFill>
                <a:latin typeface="Cambria"/>
                <a:cs typeface="Cambria"/>
              </a:rPr>
              <a:t>under</a:t>
            </a:r>
            <a:r>
              <a:rPr lang="en-US" sz="2000" spc="125" dirty="0">
                <a:solidFill>
                  <a:srgbClr val="FFFFFF"/>
                </a:solidFill>
                <a:latin typeface="Cambria"/>
                <a:cs typeface="Cambria"/>
              </a:rPr>
              <a:t> </a:t>
            </a:r>
            <a:r>
              <a:rPr lang="en-US" sz="2000" spc="170" dirty="0">
                <a:solidFill>
                  <a:srgbClr val="FFFFFF"/>
                </a:solidFill>
                <a:latin typeface="Cambria"/>
                <a:cs typeface="Cambria"/>
              </a:rPr>
              <a:t>the</a:t>
            </a:r>
            <a:r>
              <a:rPr lang="en-US" sz="2000" spc="120" dirty="0">
                <a:solidFill>
                  <a:srgbClr val="FFFFFF"/>
                </a:solidFill>
                <a:latin typeface="Cambria"/>
                <a:cs typeface="Cambria"/>
              </a:rPr>
              <a:t> </a:t>
            </a:r>
            <a:r>
              <a:rPr lang="en-US" sz="2000" spc="185" dirty="0">
                <a:solidFill>
                  <a:srgbClr val="FFFFFF"/>
                </a:solidFill>
                <a:latin typeface="Cambria"/>
                <a:cs typeface="Cambria"/>
              </a:rPr>
              <a:t>automatic</a:t>
            </a:r>
            <a:r>
              <a:rPr lang="en-US" sz="2000" spc="125" dirty="0">
                <a:solidFill>
                  <a:srgbClr val="FFFFFF"/>
                </a:solidFill>
                <a:latin typeface="Cambria"/>
                <a:cs typeface="Cambria"/>
              </a:rPr>
              <a:t> </a:t>
            </a:r>
            <a:r>
              <a:rPr lang="en-US" sz="2000" spc="150" dirty="0">
                <a:solidFill>
                  <a:srgbClr val="FFFFFF"/>
                </a:solidFill>
                <a:latin typeface="Cambria"/>
                <a:cs typeface="Cambria"/>
              </a:rPr>
              <a:t>route</a:t>
            </a:r>
            <a:r>
              <a:rPr lang="en-US" sz="2000" spc="120" dirty="0">
                <a:solidFill>
                  <a:srgbClr val="FFFFFF"/>
                </a:solidFill>
                <a:latin typeface="Cambria"/>
                <a:cs typeface="Cambria"/>
              </a:rPr>
              <a:t> </a:t>
            </a:r>
            <a:r>
              <a:rPr lang="en-US" sz="2000" spc="135" dirty="0">
                <a:solidFill>
                  <a:srgbClr val="FFFFFF"/>
                </a:solidFill>
                <a:latin typeface="Cambria"/>
                <a:cs typeface="Cambria"/>
              </a:rPr>
              <a:t>i.e.</a:t>
            </a:r>
            <a:r>
              <a:rPr lang="en-US" sz="2000" spc="125" dirty="0">
                <a:solidFill>
                  <a:srgbClr val="FFFFFF"/>
                </a:solidFill>
                <a:latin typeface="Cambria"/>
                <a:cs typeface="Cambria"/>
              </a:rPr>
              <a:t> </a:t>
            </a:r>
            <a:r>
              <a:rPr lang="en-US" sz="2000" spc="190" dirty="0">
                <a:solidFill>
                  <a:srgbClr val="FFFFFF"/>
                </a:solidFill>
                <a:latin typeface="Cambria"/>
                <a:cs typeface="Cambria"/>
              </a:rPr>
              <a:t>no</a:t>
            </a:r>
            <a:r>
              <a:rPr lang="en-US" sz="2000" spc="120" dirty="0">
                <a:solidFill>
                  <a:srgbClr val="FFFFFF"/>
                </a:solidFill>
                <a:latin typeface="Cambria"/>
                <a:cs typeface="Cambria"/>
              </a:rPr>
              <a:t> </a:t>
            </a:r>
            <a:r>
              <a:rPr lang="en-US" sz="2000" spc="135" dirty="0">
                <a:solidFill>
                  <a:srgbClr val="FFFFFF"/>
                </a:solidFill>
                <a:latin typeface="Cambria"/>
                <a:cs typeface="Cambria"/>
              </a:rPr>
              <a:t>prior</a:t>
            </a:r>
            <a:r>
              <a:rPr lang="en-US" sz="2000" spc="120" dirty="0">
                <a:solidFill>
                  <a:srgbClr val="FFFFFF"/>
                </a:solidFill>
                <a:latin typeface="Cambria"/>
                <a:cs typeface="Cambria"/>
              </a:rPr>
              <a:t> </a:t>
            </a:r>
            <a:r>
              <a:rPr lang="en-US" sz="2000" spc="195" dirty="0">
                <a:solidFill>
                  <a:srgbClr val="FFFFFF"/>
                </a:solidFill>
                <a:latin typeface="Cambria"/>
                <a:cs typeface="Cambria"/>
              </a:rPr>
              <a:t>government</a:t>
            </a:r>
            <a:r>
              <a:rPr lang="en-US" sz="2000" spc="125" dirty="0">
                <a:solidFill>
                  <a:srgbClr val="FFFFFF"/>
                </a:solidFill>
                <a:latin typeface="Cambria"/>
                <a:cs typeface="Cambria"/>
              </a:rPr>
              <a:t> </a:t>
            </a:r>
            <a:r>
              <a:rPr lang="en-US" sz="2000" spc="145" dirty="0">
                <a:solidFill>
                  <a:srgbClr val="FFFFFF"/>
                </a:solidFill>
                <a:latin typeface="Cambria"/>
                <a:cs typeface="Cambria"/>
              </a:rPr>
              <a:t>approval</a:t>
            </a:r>
          </a:p>
          <a:p>
            <a:pPr marL="81280" algn="ctr">
              <a:lnSpc>
                <a:spcPct val="100000"/>
              </a:lnSpc>
              <a:spcBef>
                <a:spcPts val="550"/>
              </a:spcBef>
            </a:pPr>
            <a:r>
              <a:rPr lang="ru-RU" sz="2000" spc="145" dirty="0">
                <a:solidFill>
                  <a:srgbClr val="FFFFFF"/>
                </a:solidFill>
                <a:latin typeface="Cambria"/>
                <a:cs typeface="Cambria"/>
              </a:rPr>
              <a:t>100% по автоматическому маршруту, т.е. без предварительного одобрения правительства</a:t>
            </a:r>
            <a:endParaRPr lang="en-US" sz="2000" dirty="0">
              <a:latin typeface="Cambria"/>
              <a:cs typeface="Cambria"/>
            </a:endParaRPr>
          </a:p>
        </p:txBody>
      </p:sp>
      <p:sp>
        <p:nvSpPr>
          <p:cNvPr id="7" name="object 7"/>
          <p:cNvSpPr txBox="1"/>
          <p:nvPr/>
        </p:nvSpPr>
        <p:spPr>
          <a:xfrm>
            <a:off x="4327138" y="8343900"/>
            <a:ext cx="9538701" cy="1577355"/>
          </a:xfrm>
          <a:prstGeom prst="rect">
            <a:avLst/>
          </a:prstGeom>
        </p:spPr>
        <p:txBody>
          <a:bodyPr vert="horz" wrap="square" lIns="0" tIns="12700" rIns="0" bIns="0" rtlCol="0">
            <a:spAutoFit/>
          </a:bodyPr>
          <a:lstStyle/>
          <a:p>
            <a:pPr marL="12700" algn="ctr">
              <a:lnSpc>
                <a:spcPct val="100000"/>
              </a:lnSpc>
              <a:spcBef>
                <a:spcPts val="100"/>
              </a:spcBef>
            </a:pPr>
            <a:r>
              <a:rPr lang="en-US" sz="2000" dirty="0">
                <a:solidFill>
                  <a:schemeClr val="bg1"/>
                </a:solidFill>
                <a:latin typeface="Cambria"/>
                <a:cs typeface="Cambria"/>
              </a:rPr>
              <a:t>Sectoral limit indicated against each sector/activity i.e. government approval for investments beyond the limit indicated.</a:t>
            </a:r>
            <a:endParaRPr lang="ru-RU" sz="2000" dirty="0">
              <a:solidFill>
                <a:schemeClr val="bg1"/>
              </a:solidFill>
              <a:latin typeface="Cambria"/>
              <a:cs typeface="Cambria"/>
            </a:endParaRPr>
          </a:p>
          <a:p>
            <a:pPr marL="12700" algn="ctr">
              <a:lnSpc>
                <a:spcPct val="100000"/>
              </a:lnSpc>
              <a:spcBef>
                <a:spcPts val="100"/>
              </a:spcBef>
            </a:pPr>
            <a:r>
              <a:rPr lang="ru-RU" sz="2000" dirty="0">
                <a:solidFill>
                  <a:schemeClr val="bg1"/>
                </a:solidFill>
                <a:latin typeface="Cambria"/>
                <a:cs typeface="Cambria"/>
              </a:rPr>
              <a:t>Отраслевой лимит, указанный для каждого сектора/деятельности, т.е. одобрение правительства для инвестиций сверх указанного лимита.</a:t>
            </a:r>
            <a:endParaRPr lang="en-US" sz="2000" dirty="0">
              <a:solidFill>
                <a:schemeClr val="bg1"/>
              </a:solidFill>
              <a:latin typeface="Cambria"/>
              <a:cs typeface="Cambria"/>
            </a:endParaRPr>
          </a:p>
          <a:p>
            <a:pPr marL="12700">
              <a:lnSpc>
                <a:spcPct val="100000"/>
              </a:lnSpc>
              <a:spcBef>
                <a:spcPts val="100"/>
              </a:spcBef>
            </a:pPr>
            <a:endParaRPr lang="ru-KZ" sz="2000" dirty="0">
              <a:latin typeface="Cambria"/>
              <a:cs typeface="Cambria"/>
            </a:endParaRPr>
          </a:p>
        </p:txBody>
      </p:sp>
      <p:sp>
        <p:nvSpPr>
          <p:cNvPr id="8" name="object 8"/>
          <p:cNvSpPr/>
          <p:nvPr/>
        </p:nvSpPr>
        <p:spPr>
          <a:xfrm>
            <a:off x="8984005" y="5211609"/>
            <a:ext cx="297180" cy="2847975"/>
          </a:xfrm>
          <a:custGeom>
            <a:avLst/>
            <a:gdLst/>
            <a:ahLst/>
            <a:cxnLst/>
            <a:rect l="l" t="t" r="r" b="b"/>
            <a:pathLst>
              <a:path w="297179" h="2847975">
                <a:moveTo>
                  <a:pt x="273227" y="277964"/>
                </a:moveTo>
                <a:lnTo>
                  <a:pt x="272313" y="275755"/>
                </a:lnTo>
                <a:lnTo>
                  <a:pt x="232206" y="235280"/>
                </a:lnTo>
                <a:lnTo>
                  <a:pt x="230022" y="234365"/>
                </a:lnTo>
                <a:lnTo>
                  <a:pt x="224853" y="234365"/>
                </a:lnTo>
                <a:lnTo>
                  <a:pt x="222656" y="235292"/>
                </a:lnTo>
                <a:lnTo>
                  <a:pt x="171500" y="287489"/>
                </a:lnTo>
                <a:lnTo>
                  <a:pt x="171500" y="6794"/>
                </a:lnTo>
                <a:lnTo>
                  <a:pt x="170599" y="4584"/>
                </a:lnTo>
                <a:lnTo>
                  <a:pt x="166966" y="914"/>
                </a:lnTo>
                <a:lnTo>
                  <a:pt x="164782" y="0"/>
                </a:lnTo>
                <a:lnTo>
                  <a:pt x="108445" y="0"/>
                </a:lnTo>
                <a:lnTo>
                  <a:pt x="106260" y="914"/>
                </a:lnTo>
                <a:lnTo>
                  <a:pt x="102628" y="4584"/>
                </a:lnTo>
                <a:lnTo>
                  <a:pt x="101727" y="6794"/>
                </a:lnTo>
                <a:lnTo>
                  <a:pt x="101727" y="287655"/>
                </a:lnTo>
                <a:lnTo>
                  <a:pt x="49834" y="235280"/>
                </a:lnTo>
                <a:lnTo>
                  <a:pt x="47637" y="234365"/>
                </a:lnTo>
                <a:lnTo>
                  <a:pt x="42443" y="234378"/>
                </a:lnTo>
                <a:lnTo>
                  <a:pt x="40246" y="235305"/>
                </a:lnTo>
                <a:lnTo>
                  <a:pt x="876" y="275831"/>
                </a:lnTo>
                <a:lnTo>
                  <a:pt x="0" y="278028"/>
                </a:lnTo>
                <a:lnTo>
                  <a:pt x="25" y="283171"/>
                </a:lnTo>
                <a:lnTo>
                  <a:pt x="129692" y="415340"/>
                </a:lnTo>
                <a:lnTo>
                  <a:pt x="138760" y="418096"/>
                </a:lnTo>
                <a:lnTo>
                  <a:pt x="140944" y="417207"/>
                </a:lnTo>
                <a:lnTo>
                  <a:pt x="179311" y="379234"/>
                </a:lnTo>
                <a:lnTo>
                  <a:pt x="272313" y="285356"/>
                </a:lnTo>
                <a:lnTo>
                  <a:pt x="273227" y="283146"/>
                </a:lnTo>
                <a:lnTo>
                  <a:pt x="273227" y="277964"/>
                </a:lnTo>
                <a:close/>
              </a:path>
              <a:path w="297179" h="2847975">
                <a:moveTo>
                  <a:pt x="296557" y="2707386"/>
                </a:moveTo>
                <a:lnTo>
                  <a:pt x="295656" y="2705176"/>
                </a:lnTo>
                <a:lnTo>
                  <a:pt x="255549" y="2664701"/>
                </a:lnTo>
                <a:lnTo>
                  <a:pt x="253365" y="2663774"/>
                </a:lnTo>
                <a:lnTo>
                  <a:pt x="248196" y="2663787"/>
                </a:lnTo>
                <a:lnTo>
                  <a:pt x="245999" y="2664714"/>
                </a:lnTo>
                <a:lnTo>
                  <a:pt x="194843" y="2716898"/>
                </a:lnTo>
                <a:lnTo>
                  <a:pt x="194843" y="2436203"/>
                </a:lnTo>
                <a:lnTo>
                  <a:pt x="193941" y="2433993"/>
                </a:lnTo>
                <a:lnTo>
                  <a:pt x="190309" y="2430335"/>
                </a:lnTo>
                <a:lnTo>
                  <a:pt x="188125" y="2429421"/>
                </a:lnTo>
                <a:lnTo>
                  <a:pt x="131787" y="2429421"/>
                </a:lnTo>
                <a:lnTo>
                  <a:pt x="129603" y="2430335"/>
                </a:lnTo>
                <a:lnTo>
                  <a:pt x="125971" y="2433993"/>
                </a:lnTo>
                <a:lnTo>
                  <a:pt x="125069" y="2436203"/>
                </a:lnTo>
                <a:lnTo>
                  <a:pt x="125069" y="2717076"/>
                </a:lnTo>
                <a:lnTo>
                  <a:pt x="73164" y="2664701"/>
                </a:lnTo>
                <a:lnTo>
                  <a:pt x="70980" y="2663774"/>
                </a:lnTo>
                <a:lnTo>
                  <a:pt x="65786" y="2663799"/>
                </a:lnTo>
                <a:lnTo>
                  <a:pt x="63588" y="2664726"/>
                </a:lnTo>
                <a:lnTo>
                  <a:pt x="24218" y="2705252"/>
                </a:lnTo>
                <a:lnTo>
                  <a:pt x="23342" y="2707449"/>
                </a:lnTo>
                <a:lnTo>
                  <a:pt x="23368" y="2712593"/>
                </a:lnTo>
                <a:lnTo>
                  <a:pt x="153035" y="2844762"/>
                </a:lnTo>
                <a:lnTo>
                  <a:pt x="162102" y="2847517"/>
                </a:lnTo>
                <a:lnTo>
                  <a:pt x="164287" y="2846628"/>
                </a:lnTo>
                <a:lnTo>
                  <a:pt x="202653" y="2808643"/>
                </a:lnTo>
                <a:lnTo>
                  <a:pt x="295656" y="2714777"/>
                </a:lnTo>
                <a:lnTo>
                  <a:pt x="296557" y="2712567"/>
                </a:lnTo>
                <a:lnTo>
                  <a:pt x="296557" y="2707386"/>
                </a:lnTo>
                <a:close/>
              </a:path>
            </a:pathLst>
          </a:custGeom>
          <a:solidFill>
            <a:srgbClr val="990000"/>
          </a:solid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758797" y="10287000"/>
                </a:moveTo>
                <a:lnTo>
                  <a:pt x="329145" y="8857336"/>
                </a:lnTo>
                <a:lnTo>
                  <a:pt x="0" y="8528190"/>
                </a:lnTo>
                <a:lnTo>
                  <a:pt x="0" y="10287000"/>
                </a:lnTo>
                <a:lnTo>
                  <a:pt x="1758797" y="10287000"/>
                </a:lnTo>
                <a:close/>
              </a:path>
              <a:path w="18288000" h="10287000">
                <a:moveTo>
                  <a:pt x="18288000" y="0"/>
                </a:moveTo>
                <a:lnTo>
                  <a:pt x="16531031" y="0"/>
                </a:lnTo>
                <a:lnTo>
                  <a:pt x="18288000" y="1756956"/>
                </a:lnTo>
                <a:lnTo>
                  <a:pt x="18288000" y="0"/>
                </a:lnTo>
                <a:close/>
              </a:path>
            </a:pathLst>
          </a:custGeom>
          <a:solidFill>
            <a:srgbClr val="990000"/>
          </a:solidFill>
        </p:spPr>
        <p:txBody>
          <a:bodyPr wrap="square" lIns="0" tIns="0" rIns="0" bIns="0" rtlCol="0"/>
          <a:lstStyle/>
          <a:p>
            <a:endParaRPr/>
          </a:p>
        </p:txBody>
      </p:sp>
      <p:sp>
        <p:nvSpPr>
          <p:cNvPr id="3" name="object 3"/>
          <p:cNvSpPr txBox="1">
            <a:spLocks noGrp="1"/>
          </p:cNvSpPr>
          <p:nvPr>
            <p:ph type="title"/>
          </p:nvPr>
        </p:nvSpPr>
        <p:spPr>
          <a:xfrm>
            <a:off x="919330" y="966755"/>
            <a:ext cx="16449338" cy="694421"/>
          </a:xfrm>
          <a:prstGeom prst="rect">
            <a:avLst/>
          </a:prstGeom>
        </p:spPr>
        <p:txBody>
          <a:bodyPr vert="horz" wrap="square" lIns="0" tIns="17145" rIns="0" bIns="0" rtlCol="0">
            <a:spAutoFit/>
          </a:bodyPr>
          <a:lstStyle/>
          <a:p>
            <a:pPr marL="160655">
              <a:lnSpc>
                <a:spcPct val="100000"/>
              </a:lnSpc>
              <a:spcBef>
                <a:spcPts val="135"/>
              </a:spcBef>
            </a:pPr>
            <a:r>
              <a:rPr sz="4400" spc="270" dirty="0"/>
              <a:t>PROHIBITED</a:t>
            </a:r>
            <a:r>
              <a:rPr lang="en-US" sz="4400" spc="270" dirty="0"/>
              <a:t> </a:t>
            </a:r>
            <a:r>
              <a:rPr sz="4400" spc="-780" dirty="0"/>
              <a:t> </a:t>
            </a:r>
            <a:r>
              <a:rPr sz="4400" spc="280" dirty="0"/>
              <a:t>SECTORS</a:t>
            </a:r>
          </a:p>
        </p:txBody>
      </p:sp>
      <p:sp>
        <p:nvSpPr>
          <p:cNvPr id="16" name="TextBox 15">
            <a:extLst>
              <a:ext uri="{FF2B5EF4-FFF2-40B4-BE49-F238E27FC236}">
                <a16:creationId xmlns:a16="http://schemas.microsoft.com/office/drawing/2014/main" id="{D10A0238-AACB-512E-64E2-CD9205958007}"/>
              </a:ext>
            </a:extLst>
          </p:cNvPr>
          <p:cNvSpPr txBox="1"/>
          <p:nvPr/>
        </p:nvSpPr>
        <p:spPr>
          <a:xfrm>
            <a:off x="1066800" y="2095500"/>
            <a:ext cx="16687800" cy="2554545"/>
          </a:xfrm>
          <a:prstGeom prst="rect">
            <a:avLst/>
          </a:prstGeom>
          <a:noFill/>
        </p:spPr>
        <p:txBody>
          <a:bodyPr wrap="square">
            <a:spAutoFit/>
          </a:bodyPr>
          <a:lstStyle/>
          <a:p>
            <a:pPr marL="285750" indent="-285750" algn="just">
              <a:buFont typeface="Arial" panose="020B0604020202020204" pitchFamily="34" charset="0"/>
              <a:buChar char="•"/>
            </a:pPr>
            <a:r>
              <a:rPr lang="en-US" sz="2000" dirty="0">
                <a:solidFill>
                  <a:srgbClr val="990000"/>
                </a:solidFill>
                <a:latin typeface="Cambria" panose="02040503050406030204" pitchFamily="18" charset="0"/>
                <a:ea typeface="Cambria" panose="02040503050406030204" pitchFamily="18" charset="0"/>
              </a:rPr>
              <a:t>Atomic Energy </a:t>
            </a:r>
          </a:p>
          <a:p>
            <a:pPr marL="285750" indent="-285750" algn="just">
              <a:buFont typeface="Arial" panose="020B0604020202020204" pitchFamily="34" charset="0"/>
              <a:buChar char="•"/>
            </a:pPr>
            <a:r>
              <a:rPr lang="en-US" sz="2000" dirty="0">
                <a:solidFill>
                  <a:srgbClr val="990000"/>
                </a:solidFill>
                <a:latin typeface="Cambria" panose="02040503050406030204" pitchFamily="18" charset="0"/>
                <a:ea typeface="Cambria" panose="02040503050406030204" pitchFamily="18" charset="0"/>
              </a:rPr>
              <a:t>Railway operations</a:t>
            </a:r>
          </a:p>
          <a:p>
            <a:pPr marL="285750" indent="-285750" algn="just">
              <a:buFont typeface="Arial" panose="020B0604020202020204" pitchFamily="34" charset="0"/>
              <a:buChar char="•"/>
            </a:pPr>
            <a:r>
              <a:rPr lang="en-US" sz="2000" dirty="0">
                <a:solidFill>
                  <a:srgbClr val="990000"/>
                </a:solidFill>
                <a:latin typeface="Cambria" panose="02040503050406030204" pitchFamily="18" charset="0"/>
                <a:ea typeface="Cambria" panose="02040503050406030204" pitchFamily="18" charset="0"/>
              </a:rPr>
              <a:t>Gambling, lottery  and betting including casinos – Foreign technology collaboration in any form including licensing for franchise, trademark, brand name, management contract is also prohibited. </a:t>
            </a:r>
          </a:p>
          <a:p>
            <a:pPr marL="285750" indent="-285750" algn="just">
              <a:buFont typeface="Arial" panose="020B0604020202020204" pitchFamily="34" charset="0"/>
              <a:buChar char="•"/>
            </a:pPr>
            <a:r>
              <a:rPr lang="en-US" sz="2000" dirty="0">
                <a:solidFill>
                  <a:srgbClr val="990000"/>
                </a:solidFill>
                <a:latin typeface="Cambria" panose="02040503050406030204" pitchFamily="18" charset="0"/>
                <a:ea typeface="Cambria" panose="02040503050406030204" pitchFamily="18" charset="0"/>
              </a:rPr>
              <a:t>Real estate business – “Real Estate Business” applies to dealing in land and immovable property with a view to earning profit therefrom and shall not include development of townships, construction of residential/commercial premises, roads or bridges and REITS.</a:t>
            </a:r>
          </a:p>
          <a:p>
            <a:pPr marL="285750" indent="-285750" algn="just">
              <a:buFont typeface="Arial" panose="020B0604020202020204" pitchFamily="34" charset="0"/>
              <a:buChar char="•"/>
            </a:pPr>
            <a:r>
              <a:rPr lang="en-US" sz="2000" dirty="0">
                <a:solidFill>
                  <a:srgbClr val="990000"/>
                </a:solidFill>
                <a:latin typeface="Cambria" panose="02040503050406030204" pitchFamily="18" charset="0"/>
                <a:ea typeface="Cambria" panose="02040503050406030204" pitchFamily="18" charset="0"/>
              </a:rPr>
              <a:t>Trading Transferable Development Rights (TDRs) </a:t>
            </a:r>
          </a:p>
          <a:p>
            <a:pPr marL="285750" indent="-285750" algn="just">
              <a:buFont typeface="Arial" panose="020B0604020202020204" pitchFamily="34" charset="0"/>
              <a:buChar char="•"/>
            </a:pPr>
            <a:r>
              <a:rPr lang="en-US" sz="2000" dirty="0">
                <a:solidFill>
                  <a:srgbClr val="990000"/>
                </a:solidFill>
                <a:latin typeface="Cambria" panose="02040503050406030204" pitchFamily="18" charset="0"/>
                <a:ea typeface="Cambria" panose="02040503050406030204" pitchFamily="18" charset="0"/>
              </a:rPr>
              <a:t>Manufacturing of cigars or cigarettes</a:t>
            </a:r>
          </a:p>
        </p:txBody>
      </p:sp>
      <p:sp>
        <p:nvSpPr>
          <p:cNvPr id="18" name="TextBox 17">
            <a:extLst>
              <a:ext uri="{FF2B5EF4-FFF2-40B4-BE49-F238E27FC236}">
                <a16:creationId xmlns:a16="http://schemas.microsoft.com/office/drawing/2014/main" id="{3B96579F-BB8F-DD91-FFF4-5D2AE941F6E8}"/>
              </a:ext>
            </a:extLst>
          </p:cNvPr>
          <p:cNvSpPr txBox="1"/>
          <p:nvPr/>
        </p:nvSpPr>
        <p:spPr>
          <a:xfrm>
            <a:off x="1066800" y="4958834"/>
            <a:ext cx="12649200" cy="769441"/>
          </a:xfrm>
          <a:prstGeom prst="rect">
            <a:avLst/>
          </a:prstGeom>
          <a:noFill/>
        </p:spPr>
        <p:txBody>
          <a:bodyPr wrap="square">
            <a:spAutoFit/>
          </a:bodyPr>
          <a:lstStyle/>
          <a:p>
            <a:r>
              <a:rPr lang="ru-RU" sz="4400" spc="270" dirty="0">
                <a:solidFill>
                  <a:srgbClr val="990000"/>
                </a:solidFill>
                <a:latin typeface="Cambria" panose="02040503050406030204" pitchFamily="18" charset="0"/>
                <a:ea typeface="Cambria" panose="02040503050406030204" pitchFamily="18" charset="0"/>
              </a:rPr>
              <a:t>ЗАПРЕЩЕННЫЕ СЕКТОРЫ</a:t>
            </a:r>
            <a:endParaRPr lang="ru-KZ" sz="4400" dirty="0">
              <a:solidFill>
                <a:srgbClr val="99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AACD9B1E-257F-3A69-F79B-21140F213DF5}"/>
              </a:ext>
            </a:extLst>
          </p:cNvPr>
          <p:cNvSpPr txBox="1"/>
          <p:nvPr/>
        </p:nvSpPr>
        <p:spPr>
          <a:xfrm>
            <a:off x="1066800" y="5143500"/>
            <a:ext cx="16687800" cy="3693319"/>
          </a:xfrm>
          <a:prstGeom prst="rect">
            <a:avLst/>
          </a:prstGeom>
          <a:noFill/>
        </p:spPr>
        <p:txBody>
          <a:bodyPr wrap="square">
            <a:spAutoFit/>
          </a:bodyPr>
          <a:lstStyle/>
          <a:p>
            <a:endParaRPr lang="ru-RU" dirty="0">
              <a:solidFill>
                <a:srgbClr val="990000"/>
              </a:solidFill>
              <a:latin typeface="Cambria" panose="02040503050406030204" pitchFamily="18" charset="0"/>
              <a:ea typeface="Cambria" panose="02040503050406030204" pitchFamily="18" charset="0"/>
            </a:endParaRPr>
          </a:p>
          <a:p>
            <a:endParaRPr lang="ru-RU" dirty="0">
              <a:solidFill>
                <a:srgbClr val="990000"/>
              </a:solidFill>
              <a:latin typeface="Cambria" panose="02040503050406030204" pitchFamily="18" charset="0"/>
              <a:ea typeface="Cambria" panose="02040503050406030204" pitchFamily="18" charset="0"/>
            </a:endParaRPr>
          </a:p>
          <a:p>
            <a:endParaRPr lang="ru-RU"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Атомная энергетика </a:t>
            </a:r>
            <a:endParaRPr lang="ru-RU" sz="20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Железнодорожные перевозки</a:t>
            </a:r>
            <a:endParaRPr lang="ru-RU" sz="20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Азартные игры, лотереи и </a:t>
            </a:r>
            <a:r>
              <a:rPr lang="ru-KZ" sz="2000" dirty="0" err="1">
                <a:solidFill>
                  <a:srgbClr val="990000"/>
                </a:solidFill>
                <a:latin typeface="Cambria" panose="02040503050406030204" pitchFamily="18" charset="0"/>
                <a:ea typeface="Cambria" panose="02040503050406030204" pitchFamily="18" charset="0"/>
              </a:rPr>
              <a:t>беттинг</a:t>
            </a:r>
            <a:r>
              <a:rPr lang="ru-KZ" sz="2000" dirty="0">
                <a:solidFill>
                  <a:srgbClr val="990000"/>
                </a:solidFill>
                <a:latin typeface="Cambria" panose="02040503050406030204" pitchFamily="18" charset="0"/>
                <a:ea typeface="Cambria" panose="02040503050406030204" pitchFamily="18" charset="0"/>
              </a:rPr>
              <a:t>, включая казино - Сотрудничество с иностранными технологиями в любой форме, включая лицензирование франшизы, торговой марки, названия бренда, договора управления, также запрещено. </a:t>
            </a:r>
            <a:endParaRPr lang="ru-RU" sz="20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Бизнес в сфере недвижимости - "Бизнес в сфере недвижимости" относится к торговле землей и недвижимым имуществом с целью получения прибыли и не включает развитие поселков, строительство жилых/коммерческих помещений, дорог или мостов и </a:t>
            </a:r>
            <a:r>
              <a:rPr lang="ru-RU" sz="2000" dirty="0">
                <a:solidFill>
                  <a:srgbClr val="990000"/>
                </a:solidFill>
                <a:latin typeface="Cambria" panose="02040503050406030204" pitchFamily="18" charset="0"/>
                <a:ea typeface="Cambria" panose="02040503050406030204" pitchFamily="18" charset="0"/>
              </a:rPr>
              <a:t>Инвестиционные Фонды Недвижимости(ИФН)</a:t>
            </a:r>
            <a:r>
              <a:rPr lang="ru-KZ" sz="2000" dirty="0">
                <a:solidFill>
                  <a:srgbClr val="990000"/>
                </a:solidFill>
                <a:latin typeface="Cambria" panose="02040503050406030204" pitchFamily="18" charset="0"/>
                <a:ea typeface="Cambria" panose="02040503050406030204" pitchFamily="18" charset="0"/>
              </a:rPr>
              <a:t>.</a:t>
            </a:r>
            <a:endParaRPr lang="ru-RU" sz="20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Торговля передаваемыми правами на развитие (</a:t>
            </a:r>
            <a:r>
              <a:rPr lang="ru-RU" sz="2000" dirty="0">
                <a:solidFill>
                  <a:srgbClr val="990000"/>
                </a:solidFill>
                <a:latin typeface="Cambria" panose="02040503050406030204" pitchFamily="18" charset="0"/>
                <a:ea typeface="Cambria" panose="02040503050406030204" pitchFamily="18" charset="0"/>
              </a:rPr>
              <a:t>ППР</a:t>
            </a:r>
            <a:r>
              <a:rPr lang="ru-KZ" sz="2000" dirty="0">
                <a:solidFill>
                  <a:srgbClr val="990000"/>
                </a:solidFill>
                <a:latin typeface="Cambria" panose="02040503050406030204" pitchFamily="18" charset="0"/>
                <a:ea typeface="Cambria" panose="02040503050406030204" pitchFamily="18" charset="0"/>
              </a:rPr>
              <a:t>) </a:t>
            </a:r>
            <a:endParaRPr lang="ru-RU" sz="20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2000" dirty="0">
                <a:solidFill>
                  <a:srgbClr val="990000"/>
                </a:solidFill>
                <a:latin typeface="Cambria" panose="02040503050406030204" pitchFamily="18" charset="0"/>
                <a:ea typeface="Cambria" panose="02040503050406030204" pitchFamily="18" charset="0"/>
              </a:rPr>
              <a:t>Производство сигар или сигарет</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758797" y="10287000"/>
                </a:moveTo>
                <a:lnTo>
                  <a:pt x="0" y="8528190"/>
                </a:lnTo>
                <a:lnTo>
                  <a:pt x="0" y="10287000"/>
                </a:lnTo>
                <a:lnTo>
                  <a:pt x="1758797" y="10287000"/>
                </a:lnTo>
                <a:close/>
              </a:path>
              <a:path w="18288000" h="10287000">
                <a:moveTo>
                  <a:pt x="18288000" y="0"/>
                </a:moveTo>
                <a:lnTo>
                  <a:pt x="16531031" y="0"/>
                </a:lnTo>
                <a:lnTo>
                  <a:pt x="18288000" y="1756956"/>
                </a:lnTo>
                <a:lnTo>
                  <a:pt x="18288000" y="0"/>
                </a:lnTo>
                <a:close/>
              </a:path>
            </a:pathLst>
          </a:custGeom>
          <a:solidFill>
            <a:srgbClr val="990000"/>
          </a:solidFill>
        </p:spPr>
        <p:txBody>
          <a:bodyPr wrap="square" lIns="0" tIns="0" rIns="0" bIns="0" rtlCol="0"/>
          <a:lstStyle/>
          <a:p>
            <a:endParaRPr/>
          </a:p>
        </p:txBody>
      </p:sp>
      <p:sp>
        <p:nvSpPr>
          <p:cNvPr id="3" name="object 3"/>
          <p:cNvSpPr txBox="1">
            <a:spLocks noGrp="1"/>
          </p:cNvSpPr>
          <p:nvPr>
            <p:ph type="title"/>
          </p:nvPr>
        </p:nvSpPr>
        <p:spPr>
          <a:xfrm>
            <a:off x="1078713" y="587279"/>
            <a:ext cx="5198745" cy="640715"/>
          </a:xfrm>
          <a:prstGeom prst="rect">
            <a:avLst/>
          </a:prstGeom>
        </p:spPr>
        <p:txBody>
          <a:bodyPr vert="horz" wrap="square" lIns="0" tIns="17145" rIns="0" bIns="0" rtlCol="0">
            <a:spAutoFit/>
          </a:bodyPr>
          <a:lstStyle/>
          <a:p>
            <a:pPr marL="12700">
              <a:lnSpc>
                <a:spcPct val="100000"/>
              </a:lnSpc>
              <a:spcBef>
                <a:spcPts val="135"/>
              </a:spcBef>
            </a:pPr>
            <a:r>
              <a:rPr lang="en-US" sz="4000" spc="180" dirty="0"/>
              <a:t>PERMITTED</a:t>
            </a:r>
            <a:r>
              <a:rPr lang="en-US" sz="4000" spc="-370" dirty="0"/>
              <a:t> </a:t>
            </a:r>
            <a:r>
              <a:rPr lang="en-US" sz="4000" spc="145" dirty="0"/>
              <a:t>SECTORS</a:t>
            </a:r>
            <a:endParaRPr sz="4000" dirty="0"/>
          </a:p>
        </p:txBody>
      </p:sp>
      <p:sp>
        <p:nvSpPr>
          <p:cNvPr id="20" name="object 20"/>
          <p:cNvSpPr txBox="1"/>
          <p:nvPr/>
        </p:nvSpPr>
        <p:spPr>
          <a:xfrm>
            <a:off x="1016001" y="1609240"/>
            <a:ext cx="8128000" cy="6981398"/>
          </a:xfrm>
          <a:prstGeom prst="rect">
            <a:avLst/>
          </a:prstGeom>
        </p:spPr>
        <p:txBody>
          <a:bodyPr vert="horz" wrap="square" lIns="0" tIns="12700" rIns="0" bIns="0" rtlCol="0">
            <a:spAutoFit/>
          </a:bodyPr>
          <a:lstStyle/>
          <a:p>
            <a:pPr marL="469265" indent="-457200">
              <a:lnSpc>
                <a:spcPct val="100000"/>
              </a:lnSpc>
              <a:spcBef>
                <a:spcPts val="100"/>
              </a:spcBef>
              <a:buAutoNum type="alphaUcPeriod"/>
              <a:tabLst>
                <a:tab pos="315595" algn="l"/>
              </a:tabLst>
            </a:pPr>
            <a:r>
              <a:rPr lang="en-US" sz="1900" dirty="0">
                <a:solidFill>
                  <a:srgbClr val="990000"/>
                </a:solidFill>
                <a:latin typeface="Cambria"/>
                <a:cs typeface="Cambria"/>
              </a:rPr>
              <a:t>AUTOMOBILE SECTOR</a:t>
            </a:r>
            <a:endParaRPr lang="ru-RU" sz="1900" dirty="0">
              <a:solidFill>
                <a:srgbClr val="990000"/>
              </a:solidFill>
              <a:latin typeface="Cambria"/>
              <a:cs typeface="Cambria"/>
            </a:endParaRPr>
          </a:p>
          <a:p>
            <a:pPr marL="469265" indent="-457200">
              <a:lnSpc>
                <a:spcPct val="100000"/>
              </a:lnSpc>
              <a:spcBef>
                <a:spcPts val="100"/>
              </a:spcBef>
              <a:buAutoNum type="alphaUcPeriod"/>
              <a:tabLst>
                <a:tab pos="315595" algn="l"/>
              </a:tabLst>
            </a:pPr>
            <a:endParaRPr lang="ru-RU" sz="1900" dirty="0">
              <a:solidFill>
                <a:srgbClr val="990000"/>
              </a:solidFill>
              <a:latin typeface="Cambria"/>
              <a:cs typeface="Cambria"/>
            </a:endParaRPr>
          </a:p>
          <a:p>
            <a:pPr marL="354965" indent="-342900">
              <a:lnSpc>
                <a:spcPct val="100000"/>
              </a:lnSpc>
              <a:spcBef>
                <a:spcPts val="100"/>
              </a:spcBef>
              <a:buFont typeface="Arial" panose="020B0604020202020204" pitchFamily="34" charset="0"/>
              <a:buChar char="•"/>
              <a:tabLst>
                <a:tab pos="315595" algn="l"/>
              </a:tabLst>
            </a:pPr>
            <a:r>
              <a:rPr lang="en-US" sz="1900" dirty="0">
                <a:solidFill>
                  <a:srgbClr val="990000"/>
                </a:solidFill>
                <a:latin typeface="Cambria"/>
                <a:cs typeface="Cambria"/>
              </a:rPr>
              <a:t>India has worlds 3rd largest automobile industry by volume </a:t>
            </a:r>
            <a:endParaRPr lang="ru-RU" sz="1900" dirty="0">
              <a:solidFill>
                <a:srgbClr val="990000"/>
              </a:solidFill>
              <a:latin typeface="Cambria"/>
              <a:cs typeface="Cambria"/>
            </a:endParaRPr>
          </a:p>
          <a:p>
            <a:pPr marL="354965" indent="-342900">
              <a:lnSpc>
                <a:spcPct val="100000"/>
              </a:lnSpc>
              <a:spcBef>
                <a:spcPts val="100"/>
              </a:spcBef>
              <a:buFont typeface="Arial" panose="020B0604020202020204" pitchFamily="34" charset="0"/>
              <a:buChar char="•"/>
              <a:tabLst>
                <a:tab pos="315595" algn="l"/>
              </a:tabLst>
            </a:pPr>
            <a:r>
              <a:rPr lang="en-US" sz="1900" dirty="0">
                <a:solidFill>
                  <a:srgbClr val="990000"/>
                </a:solidFill>
                <a:latin typeface="Cambria"/>
                <a:cs typeface="Cambria"/>
              </a:rPr>
              <a:t>China to invest 5 Billion in the Indian markets in the next 3-5 years</a:t>
            </a:r>
            <a:endParaRPr lang="ru-RU" sz="1900" dirty="0">
              <a:solidFill>
                <a:srgbClr val="990000"/>
              </a:solidFill>
              <a:latin typeface="Cambria"/>
              <a:cs typeface="Cambria"/>
            </a:endParaRPr>
          </a:p>
          <a:p>
            <a:pPr marL="354965" indent="-342900">
              <a:lnSpc>
                <a:spcPct val="100000"/>
              </a:lnSpc>
              <a:spcBef>
                <a:spcPts val="100"/>
              </a:spcBef>
              <a:buFont typeface="Arial" panose="020B0604020202020204" pitchFamily="34" charset="0"/>
              <a:buChar char="•"/>
              <a:tabLst>
                <a:tab pos="315595" algn="l"/>
              </a:tabLst>
            </a:pPr>
            <a:r>
              <a:rPr lang="en-US" sz="1900" dirty="0" err="1">
                <a:solidFill>
                  <a:srgbClr val="990000"/>
                </a:solidFill>
                <a:latin typeface="Cambria"/>
                <a:cs typeface="Cambria"/>
              </a:rPr>
              <a:t>Geely</a:t>
            </a:r>
            <a:r>
              <a:rPr lang="en-US" sz="1900" dirty="0">
                <a:solidFill>
                  <a:srgbClr val="990000"/>
                </a:solidFill>
                <a:latin typeface="Cambria"/>
                <a:cs typeface="Cambria"/>
              </a:rPr>
              <a:t>, Chery, Great Wall Motors, </a:t>
            </a:r>
            <a:r>
              <a:rPr lang="en-US" sz="1900" dirty="0" err="1">
                <a:solidFill>
                  <a:srgbClr val="990000"/>
                </a:solidFill>
                <a:latin typeface="Cambria"/>
                <a:cs typeface="Cambria"/>
              </a:rPr>
              <a:t>Changan</a:t>
            </a:r>
            <a:r>
              <a:rPr lang="en-US" sz="1900" dirty="0">
                <a:solidFill>
                  <a:srgbClr val="990000"/>
                </a:solidFill>
                <a:latin typeface="Cambria"/>
                <a:cs typeface="Cambria"/>
              </a:rPr>
              <a:t> and </a:t>
            </a:r>
            <a:r>
              <a:rPr lang="en-US" sz="1900" dirty="0" err="1">
                <a:solidFill>
                  <a:srgbClr val="990000"/>
                </a:solidFill>
                <a:latin typeface="Cambria"/>
                <a:cs typeface="Cambria"/>
              </a:rPr>
              <a:t>Beiqi</a:t>
            </a:r>
            <a:r>
              <a:rPr lang="en-US" sz="1900" dirty="0">
                <a:solidFill>
                  <a:srgbClr val="990000"/>
                </a:solidFill>
                <a:latin typeface="Cambria"/>
                <a:cs typeface="Cambria"/>
              </a:rPr>
              <a:t> Foton seeking  investment opportunities in India</a:t>
            </a:r>
            <a:endParaRPr lang="ru-RU" sz="1900" dirty="0">
              <a:solidFill>
                <a:srgbClr val="990000"/>
              </a:solidFill>
              <a:latin typeface="Cambria"/>
              <a:cs typeface="Cambria"/>
            </a:endParaRPr>
          </a:p>
          <a:p>
            <a:pPr marL="354965" indent="-342900">
              <a:lnSpc>
                <a:spcPct val="100000"/>
              </a:lnSpc>
              <a:spcBef>
                <a:spcPts val="100"/>
              </a:spcBef>
              <a:buFont typeface="Arial" panose="020B0604020202020204" pitchFamily="34" charset="0"/>
              <a:buChar char="•"/>
              <a:tabLst>
                <a:tab pos="315595" algn="l"/>
              </a:tabLst>
            </a:pPr>
            <a:r>
              <a:rPr lang="en-US" sz="1900" dirty="0">
                <a:solidFill>
                  <a:srgbClr val="990000"/>
                </a:solidFill>
                <a:latin typeface="Cambria"/>
                <a:cs typeface="Cambria"/>
              </a:rPr>
              <a:t>100% FDI is permitted under the automatic route </a:t>
            </a:r>
          </a:p>
          <a:p>
            <a:pPr marL="354965" indent="-342900">
              <a:lnSpc>
                <a:spcPct val="100000"/>
              </a:lnSpc>
              <a:spcBef>
                <a:spcPts val="100"/>
              </a:spcBef>
              <a:buFont typeface="Arial" panose="020B0604020202020204" pitchFamily="34" charset="0"/>
              <a:buChar char="•"/>
              <a:tabLst>
                <a:tab pos="315595" algn="l"/>
              </a:tabLst>
            </a:pPr>
            <a:r>
              <a:rPr lang="en-US" sz="1900" dirty="0">
                <a:solidFill>
                  <a:srgbClr val="990000"/>
                </a:solidFill>
                <a:latin typeface="Cambria"/>
                <a:cs typeface="Cambria"/>
              </a:rPr>
              <a:t>Generally through JV’s or through its WOS in India</a:t>
            </a:r>
            <a:endParaRPr lang="ru-RU" sz="1900" dirty="0">
              <a:solidFill>
                <a:srgbClr val="990000"/>
              </a:solidFill>
              <a:latin typeface="Cambria"/>
              <a:cs typeface="Cambria"/>
            </a:endParaRPr>
          </a:p>
          <a:p>
            <a:pPr marL="354965" indent="-342900">
              <a:lnSpc>
                <a:spcPct val="100000"/>
              </a:lnSpc>
              <a:spcBef>
                <a:spcPts val="100"/>
              </a:spcBef>
              <a:buFont typeface="Arial" panose="020B0604020202020204" pitchFamily="34" charset="0"/>
              <a:buChar char="•"/>
              <a:tabLst>
                <a:tab pos="315595" algn="l"/>
              </a:tabLst>
            </a:pPr>
            <a:endParaRPr lang="ru-RU" sz="1900" dirty="0">
              <a:solidFill>
                <a:srgbClr val="990000"/>
              </a:solidFill>
              <a:latin typeface="Cambria"/>
              <a:cs typeface="Cambria"/>
            </a:endParaRPr>
          </a:p>
          <a:p>
            <a:pPr marL="12065">
              <a:lnSpc>
                <a:spcPct val="100000"/>
              </a:lnSpc>
              <a:spcBef>
                <a:spcPts val="100"/>
              </a:spcBef>
              <a:tabLst>
                <a:tab pos="315595" algn="l"/>
              </a:tabLst>
            </a:pPr>
            <a:r>
              <a:rPr lang="en-US" sz="1900" dirty="0">
                <a:solidFill>
                  <a:srgbClr val="990000"/>
                </a:solidFill>
                <a:latin typeface="Cambria"/>
                <a:cs typeface="Cambria"/>
              </a:rPr>
              <a:t>B. The Consumer Electronics and Appliances Industry </a:t>
            </a:r>
            <a:endParaRPr lang="ru-RU" sz="1900" dirty="0">
              <a:solidFill>
                <a:srgbClr val="990000"/>
              </a:solidFill>
              <a:latin typeface="Cambria"/>
              <a:cs typeface="Cambria"/>
            </a:endParaRPr>
          </a:p>
          <a:p>
            <a:pPr marL="12065">
              <a:lnSpc>
                <a:spcPct val="100000"/>
              </a:lnSpc>
              <a:spcBef>
                <a:spcPts val="100"/>
              </a:spcBef>
              <a:tabLst>
                <a:tab pos="315595" algn="l"/>
              </a:tabLst>
            </a:pPr>
            <a:endParaRPr lang="ru-RU" sz="1900" dirty="0">
              <a:solidFill>
                <a:srgbClr val="990000"/>
              </a:solidFill>
              <a:latin typeface="Cambria"/>
              <a:cs typeface="Cambria"/>
            </a:endParaRPr>
          </a:p>
          <a:p>
            <a:pPr marL="354965" indent="-342900">
              <a:lnSpc>
                <a:spcPct val="100000"/>
              </a:lnSpc>
              <a:spcBef>
                <a:spcPts val="100"/>
              </a:spcBef>
              <a:buFont typeface="Arial" panose="020B0604020202020204" pitchFamily="34" charset="0"/>
              <a:buChar char="•"/>
              <a:tabLst>
                <a:tab pos="315595" algn="l"/>
              </a:tabLst>
            </a:pPr>
            <a:r>
              <a:rPr lang="en-US" sz="1900" dirty="0">
                <a:solidFill>
                  <a:srgbClr val="990000"/>
                </a:solidFill>
                <a:latin typeface="Cambria"/>
                <a:cs typeface="Cambria"/>
              </a:rPr>
              <a:t>India is expected to become the fifth largest Consumer Electronics and Appliances Industry  in the world by 2025</a:t>
            </a:r>
          </a:p>
          <a:p>
            <a:pPr marL="354965" indent="-342900">
              <a:lnSpc>
                <a:spcPct val="100000"/>
              </a:lnSpc>
              <a:spcBef>
                <a:spcPts val="100"/>
              </a:spcBef>
              <a:buFont typeface="Arial" panose="020B0604020202020204" pitchFamily="34" charset="0"/>
              <a:buChar char="•"/>
              <a:tabLst>
                <a:tab pos="315595" algn="l"/>
              </a:tabLst>
            </a:pPr>
            <a:r>
              <a:rPr lang="en-US" sz="1900" dirty="0">
                <a:solidFill>
                  <a:srgbClr val="990000"/>
                </a:solidFill>
                <a:latin typeface="Cambria"/>
                <a:cs typeface="Cambria"/>
              </a:rPr>
              <a:t>Haier, TCL, Oppo, Vivo, Xiaomi, and Midea Group are seeking investment opportunities in India</a:t>
            </a:r>
            <a:endParaRPr lang="ru-RU" sz="1900" dirty="0">
              <a:solidFill>
                <a:srgbClr val="990000"/>
              </a:solidFill>
              <a:latin typeface="Cambria"/>
              <a:cs typeface="Cambria"/>
            </a:endParaRPr>
          </a:p>
          <a:p>
            <a:pPr marL="354965" indent="-342900">
              <a:lnSpc>
                <a:spcPct val="100000"/>
              </a:lnSpc>
              <a:spcBef>
                <a:spcPts val="100"/>
              </a:spcBef>
              <a:buFont typeface="Arial" panose="020B0604020202020204" pitchFamily="34" charset="0"/>
              <a:buChar char="•"/>
              <a:tabLst>
                <a:tab pos="315595" algn="l"/>
              </a:tabLst>
            </a:pPr>
            <a:r>
              <a:rPr lang="en-US" sz="1900" dirty="0">
                <a:solidFill>
                  <a:srgbClr val="990000"/>
                </a:solidFill>
                <a:latin typeface="Cambria"/>
                <a:cs typeface="Cambria"/>
              </a:rPr>
              <a:t>100% FDI is permitted under the automatic route </a:t>
            </a:r>
            <a:endParaRPr lang="ru-RU" sz="1900" dirty="0">
              <a:solidFill>
                <a:srgbClr val="990000"/>
              </a:solidFill>
              <a:latin typeface="Cambria"/>
              <a:cs typeface="Cambria"/>
            </a:endParaRPr>
          </a:p>
          <a:p>
            <a:pPr marL="354965" indent="-342900">
              <a:lnSpc>
                <a:spcPct val="100000"/>
              </a:lnSpc>
              <a:spcBef>
                <a:spcPts val="100"/>
              </a:spcBef>
              <a:buFont typeface="Arial" panose="020B0604020202020204" pitchFamily="34" charset="0"/>
              <a:buChar char="•"/>
              <a:tabLst>
                <a:tab pos="315595" algn="l"/>
              </a:tabLst>
            </a:pPr>
            <a:r>
              <a:rPr lang="en-US" sz="1900" dirty="0">
                <a:solidFill>
                  <a:srgbClr val="990000"/>
                </a:solidFill>
                <a:latin typeface="Cambria"/>
                <a:cs typeface="Cambria"/>
              </a:rPr>
              <a:t>Generally through JV’s or through its WOS in India</a:t>
            </a:r>
          </a:p>
          <a:p>
            <a:pPr marL="354965" indent="-342900">
              <a:lnSpc>
                <a:spcPct val="100000"/>
              </a:lnSpc>
              <a:spcBef>
                <a:spcPts val="100"/>
              </a:spcBef>
              <a:buFont typeface="Arial" panose="020B0604020202020204" pitchFamily="34" charset="0"/>
              <a:buChar char="•"/>
              <a:tabLst>
                <a:tab pos="315595" algn="l"/>
              </a:tabLst>
            </a:pPr>
            <a:endParaRPr lang="en-US" sz="1900" dirty="0">
              <a:solidFill>
                <a:srgbClr val="990000"/>
              </a:solidFill>
              <a:latin typeface="Cambria"/>
              <a:cs typeface="Cambria"/>
            </a:endParaRPr>
          </a:p>
          <a:p>
            <a:pPr marL="12065">
              <a:lnSpc>
                <a:spcPct val="100000"/>
              </a:lnSpc>
              <a:spcBef>
                <a:spcPts val="100"/>
              </a:spcBef>
              <a:tabLst>
                <a:tab pos="315595" algn="l"/>
              </a:tabLst>
            </a:pPr>
            <a:endParaRPr lang="en-US" sz="1900" dirty="0">
              <a:solidFill>
                <a:srgbClr val="990000"/>
              </a:solidFill>
              <a:latin typeface="Cambria"/>
              <a:cs typeface="Cambria"/>
            </a:endParaRPr>
          </a:p>
          <a:p>
            <a:pPr marL="354965" indent="-342900">
              <a:lnSpc>
                <a:spcPct val="100000"/>
              </a:lnSpc>
              <a:spcBef>
                <a:spcPts val="100"/>
              </a:spcBef>
              <a:buFont typeface="Arial" panose="020B0604020202020204" pitchFamily="34" charset="0"/>
              <a:buChar char="•"/>
              <a:tabLst>
                <a:tab pos="315595" algn="l"/>
              </a:tabLst>
            </a:pPr>
            <a:endParaRPr lang="ru-RU" sz="1900" dirty="0">
              <a:solidFill>
                <a:srgbClr val="990000"/>
              </a:solidFill>
              <a:latin typeface="Cambria"/>
              <a:cs typeface="Cambria"/>
            </a:endParaRPr>
          </a:p>
          <a:p>
            <a:pPr marL="354965" indent="-342900">
              <a:lnSpc>
                <a:spcPct val="100000"/>
              </a:lnSpc>
              <a:spcBef>
                <a:spcPts val="100"/>
              </a:spcBef>
              <a:buFont typeface="Arial" panose="020B0604020202020204" pitchFamily="34" charset="0"/>
              <a:buChar char="•"/>
              <a:tabLst>
                <a:tab pos="315595" algn="l"/>
              </a:tabLst>
            </a:pPr>
            <a:endParaRPr lang="ru-RU" sz="1900" dirty="0">
              <a:solidFill>
                <a:srgbClr val="990000"/>
              </a:solidFill>
              <a:latin typeface="Cambria"/>
              <a:cs typeface="Cambria"/>
            </a:endParaRPr>
          </a:p>
          <a:p>
            <a:pPr marL="12065">
              <a:lnSpc>
                <a:spcPct val="100000"/>
              </a:lnSpc>
              <a:spcBef>
                <a:spcPts val="100"/>
              </a:spcBef>
              <a:tabLst>
                <a:tab pos="315595" algn="l"/>
              </a:tabLst>
            </a:pPr>
            <a:endParaRPr lang="en-US" sz="1900" dirty="0">
              <a:solidFill>
                <a:srgbClr val="990000"/>
              </a:solidFill>
              <a:latin typeface="Cambria"/>
              <a:cs typeface="Cambria"/>
            </a:endParaRPr>
          </a:p>
          <a:p>
            <a:pPr marL="12065">
              <a:lnSpc>
                <a:spcPct val="100000"/>
              </a:lnSpc>
              <a:spcBef>
                <a:spcPts val="100"/>
              </a:spcBef>
              <a:tabLst>
                <a:tab pos="315595" algn="l"/>
              </a:tabLst>
            </a:pPr>
            <a:endParaRPr lang="en-US" sz="1900" dirty="0">
              <a:solidFill>
                <a:srgbClr val="990000"/>
              </a:solidFill>
              <a:latin typeface="Cambria"/>
              <a:cs typeface="Cambria"/>
            </a:endParaRPr>
          </a:p>
        </p:txBody>
      </p:sp>
      <p:sp>
        <p:nvSpPr>
          <p:cNvPr id="26" name="TextBox 25">
            <a:extLst>
              <a:ext uri="{FF2B5EF4-FFF2-40B4-BE49-F238E27FC236}">
                <a16:creationId xmlns:a16="http://schemas.microsoft.com/office/drawing/2014/main" id="{41A697F8-2626-67BC-CC90-0328C32BA744}"/>
              </a:ext>
            </a:extLst>
          </p:cNvPr>
          <p:cNvSpPr txBox="1"/>
          <p:nvPr/>
        </p:nvSpPr>
        <p:spPr>
          <a:xfrm>
            <a:off x="9144000" y="-800100"/>
            <a:ext cx="8534400" cy="8525411"/>
          </a:xfrm>
          <a:prstGeom prst="rect">
            <a:avLst/>
          </a:prstGeom>
          <a:noFill/>
        </p:spPr>
        <p:txBody>
          <a:bodyPr wrap="square">
            <a:spAutoFit/>
          </a:bodyPr>
          <a:lstStyle/>
          <a:p>
            <a:endParaRPr lang="en-US" sz="1800" spc="180" dirty="0"/>
          </a:p>
          <a:p>
            <a:endParaRPr lang="en-US" spc="180" dirty="0"/>
          </a:p>
          <a:p>
            <a:endParaRPr lang="en-US" sz="1800" spc="180" dirty="0"/>
          </a:p>
          <a:p>
            <a:endParaRPr lang="en-US" spc="180" dirty="0"/>
          </a:p>
          <a:p>
            <a:endParaRPr lang="en-US" spc="180" dirty="0"/>
          </a:p>
          <a:p>
            <a:r>
              <a:rPr lang="ru-RU" sz="4000" dirty="0">
                <a:solidFill>
                  <a:srgbClr val="990000"/>
                </a:solidFill>
                <a:latin typeface="Cambria" panose="02040503050406030204" pitchFamily="18" charset="0"/>
                <a:ea typeface="Cambria" panose="02040503050406030204" pitchFamily="18" charset="0"/>
              </a:rPr>
              <a:t>РАЗРЕШЕННЫЕ СЕКТОРЫ</a:t>
            </a:r>
            <a:endParaRPr lang="en-US" sz="4000" dirty="0">
              <a:solidFill>
                <a:srgbClr val="990000"/>
              </a:solidFill>
              <a:latin typeface="Cambria" panose="02040503050406030204" pitchFamily="18" charset="0"/>
              <a:ea typeface="Cambria" panose="02040503050406030204" pitchFamily="18" charset="0"/>
            </a:endParaRPr>
          </a:p>
          <a:p>
            <a:endParaRPr lang="en-US" sz="1900" dirty="0">
              <a:solidFill>
                <a:srgbClr val="990000"/>
              </a:solidFill>
              <a:latin typeface="Cambria" panose="02040503050406030204" pitchFamily="18" charset="0"/>
              <a:ea typeface="Cambria" panose="02040503050406030204" pitchFamily="18" charset="0"/>
            </a:endParaRPr>
          </a:p>
          <a:p>
            <a:r>
              <a:rPr lang="en-US" sz="1900" dirty="0">
                <a:solidFill>
                  <a:srgbClr val="990000"/>
                </a:solidFill>
                <a:latin typeface="Cambria" panose="02040503050406030204" pitchFamily="18" charset="0"/>
                <a:ea typeface="Cambria" panose="02040503050406030204" pitchFamily="18" charset="0"/>
              </a:rPr>
              <a:t>A. </a:t>
            </a:r>
            <a:r>
              <a:rPr lang="ru-RU" sz="1900" dirty="0">
                <a:solidFill>
                  <a:srgbClr val="990000"/>
                </a:solidFill>
                <a:latin typeface="Cambria" panose="02040503050406030204" pitchFamily="18" charset="0"/>
                <a:ea typeface="Cambria" panose="02040503050406030204" pitchFamily="18" charset="0"/>
              </a:rPr>
              <a:t>АВТОМОБИЛЬНЫЙ СЕКТОР</a:t>
            </a:r>
          </a:p>
          <a:p>
            <a:endParaRPr lang="ru-RU"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RU" sz="1900" dirty="0">
                <a:solidFill>
                  <a:srgbClr val="990000"/>
                </a:solidFill>
                <a:latin typeface="Cambria" panose="02040503050406030204" pitchFamily="18" charset="0"/>
                <a:ea typeface="Cambria" panose="02040503050406030204" pitchFamily="18" charset="0"/>
              </a:rPr>
              <a:t>Индия занимает 3-е место в мире по объему автомобильной промышленности </a:t>
            </a:r>
            <a:endParaRPr lang="en-US"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RU" sz="1900" dirty="0" err="1">
                <a:solidFill>
                  <a:srgbClr val="990000"/>
                </a:solidFill>
                <a:latin typeface="Cambria" panose="02040503050406030204" pitchFamily="18" charset="0"/>
                <a:ea typeface="Cambria" panose="02040503050406030204" pitchFamily="18" charset="0"/>
              </a:rPr>
              <a:t>Китай</a:t>
            </a:r>
            <a:r>
              <a:rPr lang="ru-RU" sz="1900" dirty="0">
                <a:solidFill>
                  <a:srgbClr val="990000"/>
                </a:solidFill>
                <a:latin typeface="Cambria" panose="02040503050406030204" pitchFamily="18" charset="0"/>
                <a:ea typeface="Cambria" panose="02040503050406030204" pitchFamily="18" charset="0"/>
              </a:rPr>
              <a:t> планирует инвестировать 5 миллиардов в индийские рынки в ближайшие 3-5 лет</a:t>
            </a:r>
            <a:endParaRPr lang="en-US"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RU" sz="1900" dirty="0">
                <a:solidFill>
                  <a:srgbClr val="990000"/>
                </a:solidFill>
                <a:latin typeface="Cambria" panose="02040503050406030204" pitchFamily="18" charset="0"/>
                <a:ea typeface="Cambria" panose="02040503050406030204" pitchFamily="18" charset="0"/>
              </a:rPr>
              <a:t>Geely, Chery, Great Wall Motors, </a:t>
            </a:r>
            <a:r>
              <a:rPr lang="ru-RU" sz="1900" dirty="0" err="1">
                <a:solidFill>
                  <a:srgbClr val="990000"/>
                </a:solidFill>
                <a:latin typeface="Cambria" panose="02040503050406030204" pitchFamily="18" charset="0"/>
                <a:ea typeface="Cambria" panose="02040503050406030204" pitchFamily="18" charset="0"/>
              </a:rPr>
              <a:t>Changan</a:t>
            </a:r>
            <a:r>
              <a:rPr lang="ru-RU" sz="1900" dirty="0">
                <a:solidFill>
                  <a:srgbClr val="990000"/>
                </a:solidFill>
                <a:latin typeface="Cambria" panose="02040503050406030204" pitchFamily="18" charset="0"/>
                <a:ea typeface="Cambria" panose="02040503050406030204" pitchFamily="18" charset="0"/>
              </a:rPr>
              <a:t> и </a:t>
            </a:r>
            <a:r>
              <a:rPr lang="ru-RU" sz="1900" dirty="0" err="1">
                <a:solidFill>
                  <a:srgbClr val="990000"/>
                </a:solidFill>
                <a:latin typeface="Cambria" panose="02040503050406030204" pitchFamily="18" charset="0"/>
                <a:ea typeface="Cambria" panose="02040503050406030204" pitchFamily="18" charset="0"/>
              </a:rPr>
              <a:t>Beiqi</a:t>
            </a:r>
            <a:r>
              <a:rPr lang="ru-RU" sz="1900" dirty="0">
                <a:solidFill>
                  <a:srgbClr val="990000"/>
                </a:solidFill>
                <a:latin typeface="Cambria" panose="02040503050406030204" pitchFamily="18" charset="0"/>
                <a:ea typeface="Cambria" panose="02040503050406030204" pitchFamily="18" charset="0"/>
              </a:rPr>
              <a:t> </a:t>
            </a:r>
            <a:r>
              <a:rPr lang="ru-RU" sz="1900" dirty="0" err="1">
                <a:solidFill>
                  <a:srgbClr val="990000"/>
                </a:solidFill>
                <a:latin typeface="Cambria" panose="02040503050406030204" pitchFamily="18" charset="0"/>
                <a:ea typeface="Cambria" panose="02040503050406030204" pitchFamily="18" charset="0"/>
              </a:rPr>
              <a:t>Foton</a:t>
            </a:r>
            <a:r>
              <a:rPr lang="ru-RU" sz="1900" dirty="0">
                <a:solidFill>
                  <a:srgbClr val="990000"/>
                </a:solidFill>
                <a:latin typeface="Cambria" panose="02040503050406030204" pitchFamily="18" charset="0"/>
                <a:ea typeface="Cambria" panose="02040503050406030204" pitchFamily="18" charset="0"/>
              </a:rPr>
              <a:t> ищут инвестиционные возможности в Индии</a:t>
            </a:r>
            <a:endParaRPr lang="en-US"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RU" sz="1900" dirty="0">
                <a:solidFill>
                  <a:srgbClr val="990000"/>
                </a:solidFill>
                <a:latin typeface="Cambria" panose="02040503050406030204" pitchFamily="18" charset="0"/>
                <a:ea typeface="Cambria" panose="02040503050406030204" pitchFamily="18" charset="0"/>
              </a:rPr>
              <a:t>100% ПИИ разрешены по автоматическому маршруту </a:t>
            </a:r>
            <a:endParaRPr lang="en-US"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RU" sz="1900" dirty="0">
                <a:solidFill>
                  <a:srgbClr val="990000"/>
                </a:solidFill>
                <a:latin typeface="Cambria" panose="02040503050406030204" pitchFamily="18" charset="0"/>
                <a:ea typeface="Cambria" panose="02040503050406030204" pitchFamily="18" charset="0"/>
              </a:rPr>
              <a:t>Как правило, через совместные предприятия или через свои WOS в Индии.</a:t>
            </a:r>
          </a:p>
          <a:p>
            <a:endParaRPr lang="ru-RU" sz="1900" dirty="0">
              <a:solidFill>
                <a:srgbClr val="990000"/>
              </a:solidFill>
              <a:latin typeface="Cambria" panose="02040503050406030204" pitchFamily="18" charset="0"/>
              <a:ea typeface="Cambria" panose="02040503050406030204" pitchFamily="18" charset="0"/>
            </a:endParaRPr>
          </a:p>
          <a:p>
            <a:r>
              <a:rPr lang="ru-RU" sz="1900" dirty="0">
                <a:solidFill>
                  <a:srgbClr val="990000"/>
                </a:solidFill>
                <a:latin typeface="Cambria" panose="02040503050406030204" pitchFamily="18" charset="0"/>
                <a:ea typeface="Cambria" panose="02040503050406030204" pitchFamily="18" charset="0"/>
              </a:rPr>
              <a:t>Б. Индустрия бытовой техники и электроники </a:t>
            </a:r>
          </a:p>
          <a:p>
            <a:endParaRPr lang="ru-RU"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RU" sz="1900" dirty="0">
                <a:solidFill>
                  <a:srgbClr val="990000"/>
                </a:solidFill>
                <a:latin typeface="Cambria" panose="02040503050406030204" pitchFamily="18" charset="0"/>
                <a:ea typeface="Cambria" panose="02040503050406030204" pitchFamily="18" charset="0"/>
              </a:rPr>
              <a:t>Ожидается, что к 2025 году Индия станет пятой по величине страной в мире по производству бытовой техники и электроники</a:t>
            </a:r>
            <a:endParaRPr lang="en-US"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RU" sz="1900" dirty="0">
                <a:solidFill>
                  <a:srgbClr val="990000"/>
                </a:solidFill>
                <a:latin typeface="Cambria" panose="02040503050406030204" pitchFamily="18" charset="0"/>
                <a:ea typeface="Cambria" panose="02040503050406030204" pitchFamily="18" charset="0"/>
              </a:rPr>
              <a:t>Haier, TCL, </a:t>
            </a:r>
            <a:r>
              <a:rPr lang="ru-RU" sz="1900" dirty="0" err="1">
                <a:solidFill>
                  <a:srgbClr val="990000"/>
                </a:solidFill>
                <a:latin typeface="Cambria" panose="02040503050406030204" pitchFamily="18" charset="0"/>
                <a:ea typeface="Cambria" panose="02040503050406030204" pitchFamily="18" charset="0"/>
              </a:rPr>
              <a:t>Oppo</a:t>
            </a:r>
            <a:r>
              <a:rPr lang="ru-RU" sz="1900" dirty="0">
                <a:solidFill>
                  <a:srgbClr val="990000"/>
                </a:solidFill>
                <a:latin typeface="Cambria" panose="02040503050406030204" pitchFamily="18" charset="0"/>
                <a:ea typeface="Cambria" panose="02040503050406030204" pitchFamily="18" charset="0"/>
              </a:rPr>
              <a:t>, </a:t>
            </a:r>
            <a:r>
              <a:rPr lang="ru-RU" sz="1900" dirty="0" err="1">
                <a:solidFill>
                  <a:srgbClr val="990000"/>
                </a:solidFill>
                <a:latin typeface="Cambria" panose="02040503050406030204" pitchFamily="18" charset="0"/>
                <a:ea typeface="Cambria" panose="02040503050406030204" pitchFamily="18" charset="0"/>
              </a:rPr>
              <a:t>Vivo</a:t>
            </a:r>
            <a:r>
              <a:rPr lang="ru-RU" sz="1900" dirty="0">
                <a:solidFill>
                  <a:srgbClr val="990000"/>
                </a:solidFill>
                <a:latin typeface="Cambria" panose="02040503050406030204" pitchFamily="18" charset="0"/>
                <a:ea typeface="Cambria" panose="02040503050406030204" pitchFamily="18" charset="0"/>
              </a:rPr>
              <a:t>, Xiaomi и </a:t>
            </a:r>
            <a:r>
              <a:rPr lang="ru-RU" sz="1900" dirty="0" err="1">
                <a:solidFill>
                  <a:srgbClr val="990000"/>
                </a:solidFill>
                <a:latin typeface="Cambria" panose="02040503050406030204" pitchFamily="18" charset="0"/>
                <a:ea typeface="Cambria" panose="02040503050406030204" pitchFamily="18" charset="0"/>
              </a:rPr>
              <a:t>Midea</a:t>
            </a:r>
            <a:r>
              <a:rPr lang="ru-RU" sz="1900" dirty="0">
                <a:solidFill>
                  <a:srgbClr val="990000"/>
                </a:solidFill>
                <a:latin typeface="Cambria" panose="02040503050406030204" pitchFamily="18" charset="0"/>
                <a:ea typeface="Cambria" panose="02040503050406030204" pitchFamily="18" charset="0"/>
              </a:rPr>
              <a:t> Group ищут инвестиционные возможности в Индии.</a:t>
            </a:r>
            <a:endParaRPr lang="en-US"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RU" sz="1900" dirty="0">
                <a:solidFill>
                  <a:srgbClr val="990000"/>
                </a:solidFill>
                <a:latin typeface="Cambria" panose="02040503050406030204" pitchFamily="18" charset="0"/>
                <a:ea typeface="Cambria" panose="02040503050406030204" pitchFamily="18" charset="0"/>
              </a:rPr>
              <a:t>100% ПИИ разрешены по автоматическому маршруту </a:t>
            </a:r>
            <a:endParaRPr lang="en-US"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RU" sz="1900" dirty="0">
                <a:solidFill>
                  <a:srgbClr val="990000"/>
                </a:solidFill>
                <a:latin typeface="Cambria" panose="02040503050406030204" pitchFamily="18" charset="0"/>
                <a:ea typeface="Cambria" panose="02040503050406030204" pitchFamily="18" charset="0"/>
              </a:rPr>
              <a:t>Как правило, через совместные предприятия или через свои </a:t>
            </a:r>
            <a:r>
              <a:rPr lang="en-US" sz="1900" dirty="0">
                <a:solidFill>
                  <a:srgbClr val="990000"/>
                </a:solidFill>
                <a:latin typeface="Cambria" panose="02040503050406030204" pitchFamily="18" charset="0"/>
                <a:ea typeface="Cambria" panose="02040503050406030204" pitchFamily="18" charset="0"/>
              </a:rPr>
              <a:t>WOS</a:t>
            </a:r>
            <a:r>
              <a:rPr lang="ru-RU" sz="1900" dirty="0">
                <a:solidFill>
                  <a:srgbClr val="990000"/>
                </a:solidFill>
                <a:latin typeface="Cambria" panose="02040503050406030204" pitchFamily="18" charset="0"/>
                <a:ea typeface="Cambria" panose="02040503050406030204" pitchFamily="18" charset="0"/>
              </a:rPr>
              <a:t> в Индии</a:t>
            </a:r>
            <a:endParaRPr lang="en-US" sz="1900" dirty="0">
              <a:solidFill>
                <a:srgbClr val="990000"/>
              </a:solidFill>
              <a:latin typeface="Cambria" panose="02040503050406030204" pitchFamily="18" charset="0"/>
              <a:ea typeface="Cambria" panose="020405030504060302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758797" y="10287000"/>
                </a:moveTo>
                <a:lnTo>
                  <a:pt x="0" y="8528190"/>
                </a:lnTo>
                <a:lnTo>
                  <a:pt x="0" y="10287000"/>
                </a:lnTo>
                <a:lnTo>
                  <a:pt x="1758797" y="10287000"/>
                </a:lnTo>
                <a:close/>
              </a:path>
              <a:path w="18288000" h="10287000">
                <a:moveTo>
                  <a:pt x="18288000" y="0"/>
                </a:moveTo>
                <a:lnTo>
                  <a:pt x="16531031" y="0"/>
                </a:lnTo>
                <a:lnTo>
                  <a:pt x="18288000" y="1756956"/>
                </a:lnTo>
                <a:lnTo>
                  <a:pt x="18288000" y="0"/>
                </a:lnTo>
                <a:close/>
              </a:path>
            </a:pathLst>
          </a:custGeom>
          <a:solidFill>
            <a:srgbClr val="990000"/>
          </a:solidFill>
        </p:spPr>
        <p:txBody>
          <a:bodyPr wrap="square" lIns="0" tIns="0" rIns="0" bIns="0" rtlCol="0"/>
          <a:lstStyle/>
          <a:p>
            <a:endParaRPr/>
          </a:p>
        </p:txBody>
      </p:sp>
      <p:sp>
        <p:nvSpPr>
          <p:cNvPr id="3" name="object 3"/>
          <p:cNvSpPr txBox="1">
            <a:spLocks noGrp="1"/>
          </p:cNvSpPr>
          <p:nvPr>
            <p:ph type="title"/>
          </p:nvPr>
        </p:nvSpPr>
        <p:spPr>
          <a:xfrm>
            <a:off x="1078713" y="587279"/>
            <a:ext cx="5198745" cy="640715"/>
          </a:xfrm>
          <a:prstGeom prst="rect">
            <a:avLst/>
          </a:prstGeom>
        </p:spPr>
        <p:txBody>
          <a:bodyPr vert="horz" wrap="square" lIns="0" tIns="17145" rIns="0" bIns="0" rtlCol="0">
            <a:spAutoFit/>
          </a:bodyPr>
          <a:lstStyle/>
          <a:p>
            <a:pPr marL="12700">
              <a:lnSpc>
                <a:spcPct val="100000"/>
              </a:lnSpc>
              <a:spcBef>
                <a:spcPts val="135"/>
              </a:spcBef>
            </a:pPr>
            <a:r>
              <a:rPr sz="4000" spc="180" dirty="0"/>
              <a:t>PERMITTED</a:t>
            </a:r>
            <a:r>
              <a:rPr sz="4000" spc="-370" dirty="0"/>
              <a:t> </a:t>
            </a:r>
            <a:r>
              <a:rPr sz="4000" spc="145" dirty="0"/>
              <a:t>SECTORS</a:t>
            </a:r>
            <a:endParaRPr sz="4000" dirty="0"/>
          </a:p>
        </p:txBody>
      </p:sp>
      <p:sp>
        <p:nvSpPr>
          <p:cNvPr id="20" name="object 20"/>
          <p:cNvSpPr txBox="1"/>
          <p:nvPr/>
        </p:nvSpPr>
        <p:spPr>
          <a:xfrm>
            <a:off x="1016001" y="1609240"/>
            <a:ext cx="8280400" cy="6827510"/>
          </a:xfrm>
          <a:prstGeom prst="rect">
            <a:avLst/>
          </a:prstGeom>
        </p:spPr>
        <p:txBody>
          <a:bodyPr vert="horz" wrap="square" lIns="0" tIns="12700" rIns="0" bIns="0" rtlCol="0">
            <a:spAutoFit/>
          </a:bodyPr>
          <a:lstStyle/>
          <a:p>
            <a:pPr marL="12065">
              <a:lnSpc>
                <a:spcPct val="100000"/>
              </a:lnSpc>
              <a:spcBef>
                <a:spcPts val="1090"/>
              </a:spcBef>
              <a:tabLst>
                <a:tab pos="306070" algn="l"/>
              </a:tabLst>
            </a:pPr>
            <a:r>
              <a:rPr lang="en-US" sz="1900" dirty="0">
                <a:solidFill>
                  <a:srgbClr val="990000"/>
                </a:solidFill>
                <a:latin typeface="Cambria"/>
                <a:cs typeface="Cambria"/>
              </a:rPr>
              <a:t>C. The Construction Development Sector</a:t>
            </a:r>
          </a:p>
          <a:p>
            <a:pPr marL="12065">
              <a:lnSpc>
                <a:spcPct val="100000"/>
              </a:lnSpc>
              <a:spcBef>
                <a:spcPts val="1090"/>
              </a:spcBef>
              <a:tabLst>
                <a:tab pos="306070" algn="l"/>
              </a:tabLst>
            </a:pPr>
            <a:endParaRPr lang="en-US" sz="1900" dirty="0">
              <a:solidFill>
                <a:srgbClr val="990000"/>
              </a:solidFill>
              <a:latin typeface="Cambria"/>
              <a:cs typeface="Cambria"/>
            </a:endParaRPr>
          </a:p>
          <a:p>
            <a:pPr marL="354965" indent="-342900">
              <a:lnSpc>
                <a:spcPct val="100000"/>
              </a:lnSpc>
              <a:spcBef>
                <a:spcPts val="1090"/>
              </a:spcBef>
              <a:buFont typeface="Arial" panose="020B0604020202020204" pitchFamily="34" charset="0"/>
              <a:buChar char="•"/>
              <a:tabLst>
                <a:tab pos="306070" algn="l"/>
              </a:tabLst>
            </a:pPr>
            <a:r>
              <a:rPr lang="en-US" sz="1900" dirty="0">
                <a:solidFill>
                  <a:srgbClr val="990000"/>
                </a:solidFill>
                <a:latin typeface="Cambria"/>
                <a:cs typeface="Cambria"/>
              </a:rPr>
              <a:t>By 2025, Construction market in India is expected to emerge as the third largest globally</a:t>
            </a:r>
          </a:p>
          <a:p>
            <a:pPr marL="354965" indent="-342900">
              <a:lnSpc>
                <a:spcPct val="100000"/>
              </a:lnSpc>
              <a:spcBef>
                <a:spcPts val="1090"/>
              </a:spcBef>
              <a:buFont typeface="Arial" panose="020B0604020202020204" pitchFamily="34" charset="0"/>
              <a:buChar char="•"/>
              <a:tabLst>
                <a:tab pos="306070" algn="l"/>
              </a:tabLst>
            </a:pPr>
            <a:r>
              <a:rPr lang="en-US" sz="1900" dirty="0">
                <a:solidFill>
                  <a:srgbClr val="990000"/>
                </a:solidFill>
                <a:latin typeface="Cambria"/>
                <a:cs typeface="Cambria"/>
              </a:rPr>
              <a:t>Second largest FDI recipient sector for India in last three years</a:t>
            </a:r>
          </a:p>
          <a:p>
            <a:pPr marL="354965" indent="-342900">
              <a:lnSpc>
                <a:spcPct val="100000"/>
              </a:lnSpc>
              <a:spcBef>
                <a:spcPts val="1090"/>
              </a:spcBef>
              <a:buFont typeface="Arial" panose="020B0604020202020204" pitchFamily="34" charset="0"/>
              <a:buChar char="•"/>
              <a:tabLst>
                <a:tab pos="306070" algn="l"/>
              </a:tabLst>
            </a:pPr>
            <a:r>
              <a:rPr lang="en-US" sz="1900" dirty="0">
                <a:solidFill>
                  <a:srgbClr val="990000"/>
                </a:solidFill>
                <a:latin typeface="Cambria"/>
                <a:cs typeface="Cambria"/>
              </a:rPr>
              <a:t>Fosun Group, Country Garden, Dalian Wanda and China Fortune Land Developers seeking investment opportunities in India</a:t>
            </a:r>
          </a:p>
          <a:p>
            <a:pPr marL="354965" indent="-342900">
              <a:lnSpc>
                <a:spcPct val="100000"/>
              </a:lnSpc>
              <a:spcBef>
                <a:spcPts val="1090"/>
              </a:spcBef>
              <a:buFont typeface="Arial" panose="020B0604020202020204" pitchFamily="34" charset="0"/>
              <a:buChar char="•"/>
              <a:tabLst>
                <a:tab pos="306070" algn="l"/>
              </a:tabLst>
            </a:pPr>
            <a:endParaRPr lang="en-US" sz="1900" dirty="0">
              <a:solidFill>
                <a:srgbClr val="990000"/>
              </a:solidFill>
              <a:latin typeface="Cambria"/>
              <a:cs typeface="Cambria"/>
            </a:endParaRPr>
          </a:p>
          <a:p>
            <a:pPr marL="12065">
              <a:lnSpc>
                <a:spcPct val="100000"/>
              </a:lnSpc>
              <a:spcBef>
                <a:spcPts val="1090"/>
              </a:spcBef>
              <a:tabLst>
                <a:tab pos="306070" algn="l"/>
              </a:tabLst>
            </a:pPr>
            <a:r>
              <a:rPr lang="en-US" sz="1900" dirty="0">
                <a:solidFill>
                  <a:srgbClr val="990000"/>
                </a:solidFill>
                <a:latin typeface="Cambria"/>
                <a:cs typeface="Cambria"/>
              </a:rPr>
              <a:t>100% FDI is permitted under the automatic route subject to following guidelines:</a:t>
            </a:r>
          </a:p>
          <a:p>
            <a:pPr marL="12065">
              <a:lnSpc>
                <a:spcPct val="100000"/>
              </a:lnSpc>
              <a:spcBef>
                <a:spcPts val="1090"/>
              </a:spcBef>
              <a:tabLst>
                <a:tab pos="306070" algn="l"/>
              </a:tabLst>
            </a:pPr>
            <a:endParaRPr lang="en-US" sz="1900" dirty="0">
              <a:solidFill>
                <a:srgbClr val="990000"/>
              </a:solidFill>
              <a:latin typeface="Cambria"/>
              <a:cs typeface="Cambria"/>
            </a:endParaRPr>
          </a:p>
          <a:p>
            <a:pPr marL="354965" indent="-342900">
              <a:lnSpc>
                <a:spcPct val="100000"/>
              </a:lnSpc>
              <a:spcBef>
                <a:spcPts val="1090"/>
              </a:spcBef>
              <a:buFont typeface="Arial" panose="020B0604020202020204" pitchFamily="34" charset="0"/>
              <a:buChar char="•"/>
              <a:tabLst>
                <a:tab pos="306070" algn="l"/>
              </a:tabLst>
            </a:pPr>
            <a:r>
              <a:rPr lang="en-US" sz="1900" dirty="0">
                <a:solidFill>
                  <a:srgbClr val="990000"/>
                </a:solidFill>
                <a:latin typeface="Cambria"/>
                <a:cs typeface="Cambria"/>
              </a:rPr>
              <a:t>Minimum built up area – 50,000 </a:t>
            </a:r>
            <a:r>
              <a:rPr lang="en-US" sz="1900" dirty="0" err="1">
                <a:solidFill>
                  <a:srgbClr val="990000"/>
                </a:solidFill>
                <a:latin typeface="Cambria"/>
                <a:cs typeface="Cambria"/>
              </a:rPr>
              <a:t>sq.mtrs</a:t>
            </a:r>
            <a:endParaRPr lang="en-US" sz="1900" dirty="0">
              <a:solidFill>
                <a:srgbClr val="990000"/>
              </a:solidFill>
              <a:latin typeface="Cambria"/>
              <a:cs typeface="Cambria"/>
            </a:endParaRPr>
          </a:p>
          <a:p>
            <a:pPr marL="354965" indent="-342900">
              <a:lnSpc>
                <a:spcPct val="100000"/>
              </a:lnSpc>
              <a:spcBef>
                <a:spcPts val="1090"/>
              </a:spcBef>
              <a:buFont typeface="Arial" panose="020B0604020202020204" pitchFamily="34" charset="0"/>
              <a:buChar char="•"/>
              <a:tabLst>
                <a:tab pos="306070" algn="l"/>
              </a:tabLst>
            </a:pPr>
            <a:r>
              <a:rPr lang="en-US" sz="1900" dirty="0">
                <a:solidFill>
                  <a:srgbClr val="990000"/>
                </a:solidFill>
                <a:latin typeface="Cambria"/>
                <a:cs typeface="Cambria"/>
              </a:rPr>
              <a:t>Minimum capitalization- US$ 10 million for a wholly owned subsidiary and US$ 5 million for joint ventures with Indian partner/s</a:t>
            </a:r>
          </a:p>
          <a:p>
            <a:pPr marL="354965" indent="-342900">
              <a:lnSpc>
                <a:spcPct val="100000"/>
              </a:lnSpc>
              <a:spcBef>
                <a:spcPts val="1090"/>
              </a:spcBef>
              <a:buFont typeface="Arial" panose="020B0604020202020204" pitchFamily="34" charset="0"/>
              <a:buChar char="•"/>
              <a:tabLst>
                <a:tab pos="306070" algn="l"/>
              </a:tabLst>
            </a:pPr>
            <a:r>
              <a:rPr lang="en-US" sz="1900" dirty="0">
                <a:solidFill>
                  <a:srgbClr val="990000"/>
                </a:solidFill>
                <a:latin typeface="Cambria"/>
                <a:cs typeface="Cambria"/>
              </a:rPr>
              <a:t>Investment cannot be repatriated before a period of three years from completion of minimum capitalization. However, the investor may be permitted to exit earlier with prior approval of the Government </a:t>
            </a:r>
          </a:p>
          <a:p>
            <a:pPr marL="12065">
              <a:lnSpc>
                <a:spcPct val="100000"/>
              </a:lnSpc>
              <a:spcBef>
                <a:spcPts val="1090"/>
              </a:spcBef>
              <a:tabLst>
                <a:tab pos="306070" algn="l"/>
              </a:tabLst>
            </a:pPr>
            <a:endParaRPr lang="en-US" sz="1900" spc="180" dirty="0">
              <a:solidFill>
                <a:srgbClr val="990000"/>
              </a:solidFill>
              <a:latin typeface="Cambria"/>
              <a:cs typeface="Cambria"/>
            </a:endParaRPr>
          </a:p>
        </p:txBody>
      </p:sp>
      <p:sp>
        <p:nvSpPr>
          <p:cNvPr id="24" name="TextBox 23">
            <a:extLst>
              <a:ext uri="{FF2B5EF4-FFF2-40B4-BE49-F238E27FC236}">
                <a16:creationId xmlns:a16="http://schemas.microsoft.com/office/drawing/2014/main" id="{164835AD-C0D5-F4E9-ACB1-EF2BA773083C}"/>
              </a:ext>
            </a:extLst>
          </p:cNvPr>
          <p:cNvSpPr txBox="1"/>
          <p:nvPr/>
        </p:nvSpPr>
        <p:spPr>
          <a:xfrm>
            <a:off x="9296400" y="1609240"/>
            <a:ext cx="8280400" cy="6232475"/>
          </a:xfrm>
          <a:prstGeom prst="rect">
            <a:avLst/>
          </a:prstGeom>
          <a:noFill/>
        </p:spPr>
        <p:txBody>
          <a:bodyPr wrap="square">
            <a:spAutoFit/>
          </a:bodyPr>
          <a:lstStyle/>
          <a:p>
            <a:r>
              <a:rPr lang="ru-RU" sz="1900" dirty="0">
                <a:solidFill>
                  <a:srgbClr val="990000"/>
                </a:solidFill>
                <a:latin typeface="Cambria" panose="02040503050406030204" pitchFamily="18" charset="0"/>
                <a:ea typeface="Cambria" panose="02040503050406030204" pitchFamily="18" charset="0"/>
              </a:rPr>
              <a:t>В</a:t>
            </a:r>
            <a:r>
              <a:rPr lang="ru-KZ" sz="1900" dirty="0">
                <a:solidFill>
                  <a:srgbClr val="990000"/>
                </a:solidFill>
                <a:latin typeface="Cambria" panose="02040503050406030204" pitchFamily="18" charset="0"/>
                <a:ea typeface="Cambria" panose="02040503050406030204" pitchFamily="18" charset="0"/>
              </a:rPr>
              <a:t>. Сектор развития строительства</a:t>
            </a:r>
          </a:p>
          <a:p>
            <a:endParaRPr lang="ru-KZ"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1900" dirty="0">
                <a:solidFill>
                  <a:srgbClr val="990000"/>
                </a:solidFill>
                <a:latin typeface="Cambria" panose="02040503050406030204" pitchFamily="18" charset="0"/>
                <a:ea typeface="Cambria" panose="02040503050406030204" pitchFamily="18" charset="0"/>
              </a:rPr>
              <a:t>Ожидается, что к 2025 году строительный рынок Индии станет третьим по величине в мире</a:t>
            </a:r>
            <a:endParaRPr lang="ru-RU"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1900" dirty="0">
                <a:solidFill>
                  <a:srgbClr val="990000"/>
                </a:solidFill>
                <a:latin typeface="Cambria" panose="02040503050406030204" pitchFamily="18" charset="0"/>
                <a:ea typeface="Cambria" panose="02040503050406030204" pitchFamily="18" charset="0"/>
              </a:rPr>
              <a:t>Второй по величине сектор Индии, получающий ПИИ за последние три года</a:t>
            </a:r>
            <a:endParaRPr lang="ru-RU"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1900" dirty="0">
                <a:solidFill>
                  <a:srgbClr val="990000"/>
                </a:solidFill>
                <a:latin typeface="Cambria" panose="02040503050406030204" pitchFamily="18" charset="0"/>
                <a:ea typeface="Cambria" panose="02040503050406030204" pitchFamily="18" charset="0"/>
              </a:rPr>
              <a:t>Fosun Group, Country Garden, </a:t>
            </a:r>
            <a:r>
              <a:rPr lang="ru-KZ" sz="1900" dirty="0" err="1">
                <a:solidFill>
                  <a:srgbClr val="990000"/>
                </a:solidFill>
                <a:latin typeface="Cambria" panose="02040503050406030204" pitchFamily="18" charset="0"/>
                <a:ea typeface="Cambria" panose="02040503050406030204" pitchFamily="18" charset="0"/>
              </a:rPr>
              <a:t>Dalian</a:t>
            </a:r>
            <a:r>
              <a:rPr lang="ru-KZ" sz="1900" dirty="0">
                <a:solidFill>
                  <a:srgbClr val="990000"/>
                </a:solidFill>
                <a:latin typeface="Cambria" panose="02040503050406030204" pitchFamily="18" charset="0"/>
                <a:ea typeface="Cambria" panose="02040503050406030204" pitchFamily="18" charset="0"/>
              </a:rPr>
              <a:t> </a:t>
            </a:r>
            <a:r>
              <a:rPr lang="ru-KZ" sz="1900" dirty="0" err="1">
                <a:solidFill>
                  <a:srgbClr val="990000"/>
                </a:solidFill>
                <a:latin typeface="Cambria" panose="02040503050406030204" pitchFamily="18" charset="0"/>
                <a:ea typeface="Cambria" panose="02040503050406030204" pitchFamily="18" charset="0"/>
              </a:rPr>
              <a:t>Wanda</a:t>
            </a:r>
            <a:r>
              <a:rPr lang="ru-KZ" sz="1900" dirty="0">
                <a:solidFill>
                  <a:srgbClr val="990000"/>
                </a:solidFill>
                <a:latin typeface="Cambria" panose="02040503050406030204" pitchFamily="18" charset="0"/>
                <a:ea typeface="Cambria" panose="02040503050406030204" pitchFamily="18" charset="0"/>
              </a:rPr>
              <a:t> и China Fortune Land </a:t>
            </a:r>
            <a:r>
              <a:rPr lang="ru-KZ" sz="1900" dirty="0" err="1">
                <a:solidFill>
                  <a:srgbClr val="990000"/>
                </a:solidFill>
                <a:latin typeface="Cambria" panose="02040503050406030204" pitchFamily="18" charset="0"/>
                <a:ea typeface="Cambria" panose="02040503050406030204" pitchFamily="18" charset="0"/>
              </a:rPr>
              <a:t>Developers</a:t>
            </a:r>
            <a:r>
              <a:rPr lang="ru-KZ" sz="1900" dirty="0">
                <a:solidFill>
                  <a:srgbClr val="990000"/>
                </a:solidFill>
                <a:latin typeface="Cambria" panose="02040503050406030204" pitchFamily="18" charset="0"/>
                <a:ea typeface="Cambria" panose="02040503050406030204" pitchFamily="18" charset="0"/>
              </a:rPr>
              <a:t> ищут инвестиционные возможности в Индии.</a:t>
            </a:r>
          </a:p>
          <a:p>
            <a:endParaRPr lang="ru-KZ" sz="1900" dirty="0">
              <a:solidFill>
                <a:srgbClr val="990000"/>
              </a:solidFill>
              <a:latin typeface="Cambria" panose="02040503050406030204" pitchFamily="18" charset="0"/>
              <a:ea typeface="Cambria" panose="02040503050406030204" pitchFamily="18" charset="0"/>
            </a:endParaRPr>
          </a:p>
          <a:p>
            <a:r>
              <a:rPr lang="ru-KZ" sz="1900" dirty="0">
                <a:solidFill>
                  <a:srgbClr val="990000"/>
                </a:solidFill>
                <a:latin typeface="Cambria" panose="02040503050406030204" pitchFamily="18" charset="0"/>
                <a:ea typeface="Cambria" panose="02040503050406030204" pitchFamily="18" charset="0"/>
              </a:rPr>
              <a:t>100% ПИИ разрешены по автоматическому маршруту при соблюдении следующих рекомендаций:</a:t>
            </a:r>
          </a:p>
          <a:p>
            <a:endParaRPr lang="ru-KZ"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1900" dirty="0">
                <a:solidFill>
                  <a:srgbClr val="990000"/>
                </a:solidFill>
                <a:latin typeface="Cambria" panose="02040503050406030204" pitchFamily="18" charset="0"/>
                <a:ea typeface="Cambria" panose="02040503050406030204" pitchFamily="18" charset="0"/>
              </a:rPr>
              <a:t>Минимальная площадь застройки - 50 000 кв.м.</a:t>
            </a:r>
            <a:endParaRPr lang="ru-RU"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1900" dirty="0">
                <a:solidFill>
                  <a:srgbClr val="990000"/>
                </a:solidFill>
                <a:latin typeface="Cambria" panose="02040503050406030204" pitchFamily="18" charset="0"/>
                <a:ea typeface="Cambria" panose="02040503050406030204" pitchFamily="18" charset="0"/>
              </a:rPr>
              <a:t>Минимальная капитализация - 10 миллионов долларов США для дочерней компании, находящейся в полной собственности, и 5 миллионов долларов США для совместных предприятий с индийским партнером/партнерами.</a:t>
            </a:r>
            <a:endParaRPr lang="ru-RU" sz="1900" dirty="0">
              <a:solidFill>
                <a:srgbClr val="990000"/>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ru-KZ" sz="1900" dirty="0">
                <a:solidFill>
                  <a:srgbClr val="990000"/>
                </a:solidFill>
                <a:latin typeface="Cambria" panose="02040503050406030204" pitchFamily="18" charset="0"/>
                <a:ea typeface="Cambria" panose="02040503050406030204" pitchFamily="18" charset="0"/>
              </a:rPr>
              <a:t>Инвестиции не могут быть репатриированы до истечения трех лет с момента завершения минимальной капитализации. Однако инвестору может быть разрешено выйти из проекта раньше с предварительного одобрения правительства. </a:t>
            </a:r>
          </a:p>
        </p:txBody>
      </p:sp>
      <p:sp>
        <p:nvSpPr>
          <p:cNvPr id="26" name="TextBox 25">
            <a:extLst>
              <a:ext uri="{FF2B5EF4-FFF2-40B4-BE49-F238E27FC236}">
                <a16:creationId xmlns:a16="http://schemas.microsoft.com/office/drawing/2014/main" id="{E0B0470F-67B0-48AF-B829-710733400A25}"/>
              </a:ext>
            </a:extLst>
          </p:cNvPr>
          <p:cNvSpPr txBox="1"/>
          <p:nvPr/>
        </p:nvSpPr>
        <p:spPr>
          <a:xfrm>
            <a:off x="9296398" y="587280"/>
            <a:ext cx="8280399" cy="707886"/>
          </a:xfrm>
          <a:prstGeom prst="rect">
            <a:avLst/>
          </a:prstGeom>
          <a:noFill/>
        </p:spPr>
        <p:txBody>
          <a:bodyPr wrap="square">
            <a:spAutoFit/>
          </a:bodyPr>
          <a:lstStyle/>
          <a:p>
            <a:r>
              <a:rPr lang="ru-RU" sz="4000" spc="180" dirty="0">
                <a:solidFill>
                  <a:srgbClr val="990000"/>
                </a:solidFill>
                <a:latin typeface="Cambria" panose="02040503050406030204" pitchFamily="18" charset="0"/>
                <a:ea typeface="Cambria" panose="02040503050406030204" pitchFamily="18" charset="0"/>
              </a:rPr>
              <a:t>РАЗРЕШЕННЫЕ СЕКТОРЫ</a:t>
            </a:r>
            <a:endParaRPr lang="ru-KZ" sz="4000" dirty="0">
              <a:solidFill>
                <a:srgbClr val="99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3718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TotalTime>
  <Words>2449</Words>
  <Application>Microsoft Office PowerPoint</Application>
  <PresentationFormat>Произвольный</PresentationFormat>
  <Paragraphs>314</Paragraphs>
  <Slides>15</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15</vt:i4>
      </vt:variant>
    </vt:vector>
  </HeadingPairs>
  <TitlesOfParts>
    <vt:vector size="19" baseType="lpstr">
      <vt:lpstr>Arial</vt:lpstr>
      <vt:lpstr>Cambria</vt:lpstr>
      <vt:lpstr>Georgia</vt:lpstr>
      <vt:lpstr>Office Theme</vt:lpstr>
      <vt:lpstr>Презентация PowerPoint</vt:lpstr>
      <vt:lpstr>ABOUT   US Esplora Consulting is a full service international law firm advising clients across  several jurisdictions to effectively meet their business goals and strategies. We  are focused on providing our clients with a comprehensive and high-quality  "one-stop service".</vt:lpstr>
      <vt:lpstr>OUR TEAM/ НАША КОМАНДА</vt:lpstr>
      <vt:lpstr>DOING A BUSINESS  IN  INDIA</vt:lpstr>
      <vt:lpstr>FOREIGN   DIRECT   INVESTMENT</vt:lpstr>
      <vt:lpstr>FOREIGN DIRECT INVESTMENT/ПРЯМЫЕ ИНОСТРАННЫЕ ИНВЕСТИЦИИ</vt:lpstr>
      <vt:lpstr>PROHIBITED  SECTORS</vt:lpstr>
      <vt:lpstr>PERMITTED SECTORS</vt:lpstr>
      <vt:lpstr>PERMITTED SECTORS</vt:lpstr>
      <vt:lpstr>ESTABLISHING A PRESENCE – UNINCORPORATED ENTITIES</vt:lpstr>
      <vt:lpstr>ESTABLISHING A PRESENCE – UNINCORPORATED ENTITIES</vt:lpstr>
      <vt:lpstr>ESTABLISHING A PRESENCE – INCORPORATED ENTITIES</vt:lpstr>
      <vt:lpstr> KEY DIFFERENCES BETWEEN PRIVATE AND PUBLIC COMPANY/ГЛАВНЫЕ ОТЛИЧИЯ МЕЖДУ ПУБЛИЧНОЙ И ЧАСТНОЙ КОМПАНИЕЙ</vt:lpstr>
      <vt:lpstr> CONCLUSION</vt:lpstr>
      <vt:lpstr> THANK YOU FOR YOUR ATTENTION! 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Profile</dc:title>
  <dc:creator>Diar Asset</dc:creator>
  <cp:keywords>DAFTUo6-C-8,BAEKBADgGEE</cp:keywords>
  <cp:lastModifiedBy>Сюзанна Ли</cp:lastModifiedBy>
  <cp:revision>2</cp:revision>
  <dcterms:created xsi:type="dcterms:W3CDTF">2022-11-30T04:28:23Z</dcterms:created>
  <dcterms:modified xsi:type="dcterms:W3CDTF">2022-12-07T08:23:41Z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2022-11-30T00:00:00Z</vt:filetime>
  </property>
  <property fmtid="{D5CDD505-2E9C-101B-9397-08002B2CF9AE}" pid="3" name="Creator">
    <vt:lpwstr>Canva</vt:lpwstr>
  </property>
  <property fmtid="{D5CDD505-2E9C-101B-9397-08002B2CF9AE}" pid="4" name="Producer">
    <vt:lpwstr>Canva</vt:lpwstr>
  </property>
  <property fmtid="{D5CDD505-2E9C-101B-9397-08002B2CF9AE}" pid="5" name="LastSaved">
    <vt:filetime>2022-11-30T00:00:00Z</vt:filetime>
  </property>
</Properties>
</file>